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2" autoAdjust="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Математика-9</a:t>
            </a:r>
          </a:p>
        </c:rich>
      </c:tx>
      <c:layout>
        <c:manualLayout>
          <c:xMode val="edge"/>
          <c:yMode val="edge"/>
          <c:x val="0.14830228335285162"/>
          <c:y val="2.713373727705471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Лист1!$D$28</c:f>
              <c:strCache>
                <c:ptCount val="1"/>
                <c:pt idx="0">
                  <c:v>Средний балл ОУ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2"/>
              <c:layout>
                <c:manualLayout>
                  <c:x val="-2.2046161537606947E-2"/>
                  <c:y val="-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55-4918-81EE-B043B3845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Лист1!$D$29:$D$31</c:f>
              <c:numCache>
                <c:formatCode>General</c:formatCode>
                <c:ptCount val="3"/>
                <c:pt idx="0">
                  <c:v>3.7</c:v>
                </c:pt>
                <c:pt idx="1">
                  <c:v>3.7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5-4918-81EE-B043B38455DF}"/>
            </c:ext>
          </c:extLst>
        </c:ser>
        <c:ser>
          <c:idx val="1"/>
          <c:order val="1"/>
          <c:tx>
            <c:strRef>
              <c:f>Лист1!$E$28</c:f>
              <c:strCache>
                <c:ptCount val="1"/>
                <c:pt idx="0">
                  <c:v>Средний балл район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2046161537606947E-2"/>
                  <c:y val="4.5222895461757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355-4918-81EE-B043B3845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Лист1!$E$29:$E$31</c:f>
              <c:numCache>
                <c:formatCode>General</c:formatCode>
                <c:ptCount val="3"/>
                <c:pt idx="0">
                  <c:v>3.7</c:v>
                </c:pt>
                <c:pt idx="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5-4918-81EE-B043B3845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95072"/>
        <c:axId val="99396608"/>
      </c:barChart>
      <c:catAx>
        <c:axId val="9939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96608"/>
        <c:crosses val="autoZero"/>
        <c:auto val="1"/>
        <c:lblAlgn val="ctr"/>
        <c:lblOffset val="100"/>
        <c:noMultiLvlLbl val="0"/>
      </c:catAx>
      <c:valAx>
        <c:axId val="99396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939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87458685146095"/>
          <c:y val="0.21653516482529148"/>
          <c:w val="0.3003004006499278"/>
          <c:h val="0.61780208985351859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География-9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Лист1!$C$49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805-4484-8DF6-5BF87400A49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805-4484-8DF6-5BF87400A4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805-4484-8DF6-5BF87400A4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Лист1!$D$49:$I$49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3.82</c:v>
                </c:pt>
                <c:pt idx="2">
                  <c:v>4.2</c:v>
                </c:pt>
                <c:pt idx="3">
                  <c:v>3.82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05-4484-8DF6-5BF87400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93248"/>
        <c:axId val="220694784"/>
      </c:barChart>
      <c:catAx>
        <c:axId val="22069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694784"/>
        <c:crosses val="autoZero"/>
        <c:auto val="1"/>
        <c:lblAlgn val="ctr"/>
        <c:lblOffset val="100"/>
        <c:noMultiLvlLbl val="0"/>
      </c:catAx>
      <c:valAx>
        <c:axId val="220694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693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baseline="0">
                <a:latin typeface="Times New Roman" pitchFamily="18" charset="0"/>
                <a:cs typeface="Times New Roman" pitchFamily="18" charset="0"/>
              </a:rPr>
              <a:t> язык-9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Лист1!$F$28</c:f>
              <c:strCache>
                <c:ptCount val="1"/>
                <c:pt idx="0">
                  <c:v>Средний балл ОУ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Лист1!$F$29:$F$31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3.9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1-43B3-8A76-7603CD0F7D1E}"/>
            </c:ext>
          </c:extLst>
        </c:ser>
        <c:ser>
          <c:idx val="1"/>
          <c:order val="1"/>
          <c:tx>
            <c:strRef>
              <c:f>Лист1!$G$28</c:f>
              <c:strCache>
                <c:ptCount val="1"/>
                <c:pt idx="0">
                  <c:v>Средний балл район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Лист1!$G$29:$G$31</c:f>
              <c:numCache>
                <c:formatCode>General</c:formatCode>
                <c:ptCount val="3"/>
                <c:pt idx="0">
                  <c:v>4.04</c:v>
                </c:pt>
                <c:pt idx="1">
                  <c:v>4.05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1-43B3-8A76-7603CD0F7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29888"/>
        <c:axId val="100231424"/>
      </c:barChart>
      <c:catAx>
        <c:axId val="10022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231424"/>
        <c:crosses val="autoZero"/>
        <c:auto val="1"/>
        <c:lblAlgn val="ctr"/>
        <c:lblOffset val="100"/>
        <c:noMultiLvlLbl val="0"/>
      </c:catAx>
      <c:valAx>
        <c:axId val="100231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0229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Обществознание-9</a:t>
            </a:r>
          </a:p>
        </c:rich>
      </c:tx>
      <c:layout>
        <c:manualLayout>
          <c:xMode val="edge"/>
          <c:yMode val="edge"/>
          <c:x val="0.2331057767085708"/>
          <c:y val="5.902643082171209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Лист1!$C$42</c:f>
              <c:strCache>
                <c:ptCount val="1"/>
                <c:pt idx="0">
                  <c:v>Обществознание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14B-460D-856C-0E1E963F6D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14B-460D-856C-0E1E963F6D5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C14B-460D-856C-0E1E963F6D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Лист1!$D$42:$I$42</c:f>
              <c:numCache>
                <c:formatCode>General</c:formatCode>
                <c:ptCount val="6"/>
                <c:pt idx="0">
                  <c:v>3.76</c:v>
                </c:pt>
                <c:pt idx="1">
                  <c:v>3.5</c:v>
                </c:pt>
                <c:pt idx="2">
                  <c:v>3.2</c:v>
                </c:pt>
                <c:pt idx="3">
                  <c:v>3.44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4B-460D-856C-0E1E963F6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803456"/>
        <c:axId val="198804992"/>
      </c:barChart>
      <c:catAx>
        <c:axId val="19880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8804992"/>
        <c:crosses val="autoZero"/>
        <c:auto val="1"/>
        <c:lblAlgn val="ctr"/>
        <c:lblOffset val="100"/>
        <c:noMultiLvlLbl val="0"/>
      </c:catAx>
      <c:valAx>
        <c:axId val="19880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8803456"/>
        <c:crosses val="autoZero"/>
        <c:crossBetween val="between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История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D5D-458E-95FC-07C5811975C8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0D5D-458E-95FC-07C5811975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0D5D-458E-95FC-07C5811975C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0D5D-458E-95FC-07C5811975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Лист1!$D$40:$G$41</c:f>
              <c:multiLvlStrCache>
                <c:ptCount val="4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</c:lvl>
              </c:multiLvlStrCache>
            </c:multiLvlStrRef>
          </c:cat>
          <c:val>
            <c:numRef>
              <c:f>Лист1!$D$43:$G$43</c:f>
              <c:numCache>
                <c:formatCode>General</c:formatCode>
                <c:ptCount val="4"/>
                <c:pt idx="0">
                  <c:v>5</c:v>
                </c:pt>
                <c:pt idx="1">
                  <c:v>3.75</c:v>
                </c:pt>
                <c:pt idx="3">
                  <c:v>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5D-458E-95FC-07C581197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2042368"/>
        <c:axId val="221000448"/>
      </c:barChart>
      <c:catAx>
        <c:axId val="20204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00448"/>
        <c:crosses val="autoZero"/>
        <c:auto val="1"/>
        <c:lblAlgn val="ctr"/>
        <c:lblOffset val="100"/>
        <c:noMultiLvlLbl val="0"/>
      </c:catAx>
      <c:valAx>
        <c:axId val="221000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204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Лист1!$C$44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39D-40AA-B1A6-C4B9BFC50245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739D-40AA-B1A6-C4B9BFC50245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739D-40AA-B1A6-C4B9BFC502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Лист1!$D$44:$I$44</c:f>
              <c:numCache>
                <c:formatCode>General</c:formatCode>
                <c:ptCount val="6"/>
                <c:pt idx="0">
                  <c:v>3.75</c:v>
                </c:pt>
                <c:pt idx="1">
                  <c:v>3.59</c:v>
                </c:pt>
                <c:pt idx="2">
                  <c:v>3</c:v>
                </c:pt>
                <c:pt idx="3">
                  <c:v>3.68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9D-40AA-B1A6-C4B9BFC50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022080"/>
        <c:axId val="221023616"/>
      </c:barChart>
      <c:catAx>
        <c:axId val="2210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23616"/>
        <c:crosses val="autoZero"/>
        <c:auto val="1"/>
        <c:lblAlgn val="ctr"/>
        <c:lblOffset val="100"/>
        <c:noMultiLvlLbl val="0"/>
      </c:catAx>
      <c:valAx>
        <c:axId val="22102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02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Лист1!$C$45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82E-4FC2-B3D0-BB0C539F12C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82E-4FC2-B3D0-BB0C539F12C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82E-4FC2-B3D0-BB0C539F12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Лист1!$D$45:$I$45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4.04</c:v>
                </c:pt>
                <c:pt idx="2">
                  <c:v>4</c:v>
                </c:pt>
                <c:pt idx="3">
                  <c:v>4.5999999999999996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2E-4FC2-B3D0-BB0C539F1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02240"/>
        <c:axId val="221403776"/>
      </c:barChart>
      <c:catAx>
        <c:axId val="22140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03776"/>
        <c:crosses val="autoZero"/>
        <c:auto val="1"/>
        <c:lblAlgn val="ctr"/>
        <c:lblOffset val="100"/>
        <c:noMultiLvlLbl val="0"/>
      </c:catAx>
      <c:valAx>
        <c:axId val="221403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022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Лист1!$C$46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2AE-4FC8-8426-EB1CE7AA4A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2AE-4FC8-8426-EB1CE7AA4AB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82AE-4FC8-8426-EB1CE7AA4A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Лист1!$D$46:$I$46</c:f>
              <c:numCache>
                <c:formatCode>General</c:formatCode>
                <c:ptCount val="6"/>
                <c:pt idx="0">
                  <c:v>3.5</c:v>
                </c:pt>
                <c:pt idx="1">
                  <c:v>3.71</c:v>
                </c:pt>
                <c:pt idx="2">
                  <c:v>3.4</c:v>
                </c:pt>
                <c:pt idx="3">
                  <c:v>3.56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E-4FC8-8426-EB1CE7AA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21568"/>
        <c:axId val="221423104"/>
      </c:barChart>
      <c:catAx>
        <c:axId val="22142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23104"/>
        <c:crosses val="autoZero"/>
        <c:auto val="1"/>
        <c:lblAlgn val="ctr"/>
        <c:lblOffset val="100"/>
        <c:noMultiLvlLbl val="0"/>
      </c:catAx>
      <c:valAx>
        <c:axId val="221423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21568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Лист1!$C$47</c:f>
              <c:strCache>
                <c:ptCount val="1"/>
                <c:pt idx="0">
                  <c:v>Информатика и ИКТ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A56-4DDA-A878-684490AEFEB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A56-4DDA-A878-684490AEFE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A56-4DDA-A878-684490AEFE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Лист1!$D$47:$I$47</c:f>
              <c:numCache>
                <c:formatCode>General</c:formatCode>
                <c:ptCount val="6"/>
                <c:pt idx="0">
                  <c:v>4.5</c:v>
                </c:pt>
                <c:pt idx="1">
                  <c:v>4.09</c:v>
                </c:pt>
                <c:pt idx="2">
                  <c:v>4.3</c:v>
                </c:pt>
                <c:pt idx="3">
                  <c:v>3.98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56-4DDA-A878-684490AEF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645440"/>
        <c:axId val="221655424"/>
      </c:barChart>
      <c:catAx>
        <c:axId val="22164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655424"/>
        <c:crosses val="autoZero"/>
        <c:auto val="1"/>
        <c:lblAlgn val="ctr"/>
        <c:lblOffset val="100"/>
        <c:noMultiLvlLbl val="0"/>
      </c:catAx>
      <c:valAx>
        <c:axId val="221655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6454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Английский язык-9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Лист1!$C$48</c:f>
              <c:strCache>
                <c:ptCount val="1"/>
                <c:pt idx="0">
                  <c:v>Английский язык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B06-4E53-A0DF-46946F7842A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06-4E53-A0DF-46946F7842A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B06-4E53-A0DF-46946F784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Лист1!$D$48:$I$48</c:f>
              <c:numCache>
                <c:formatCode>General</c:formatCode>
                <c:ptCount val="6"/>
                <c:pt idx="0">
                  <c:v>3</c:v>
                </c:pt>
                <c:pt idx="1">
                  <c:v>3.59</c:v>
                </c:pt>
                <c:pt idx="2">
                  <c:v>3.5</c:v>
                </c:pt>
                <c:pt idx="3">
                  <c:v>4.1100000000000003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06-4E53-A0DF-46946F784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96096"/>
        <c:axId val="220597632"/>
      </c:barChart>
      <c:catAx>
        <c:axId val="2205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597632"/>
        <c:crosses val="autoZero"/>
        <c:auto val="1"/>
        <c:lblAlgn val="ctr"/>
        <c:lblOffset val="100"/>
        <c:noMultiLvlLbl val="0"/>
      </c:catAx>
      <c:valAx>
        <c:axId val="220597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0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3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6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6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2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7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3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6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C95F-E0AE-45D4-A07F-649E6539CB59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77115"/>
              </p:ext>
            </p:extLst>
          </p:nvPr>
        </p:nvGraphicFramePr>
        <p:xfrm>
          <a:off x="539552" y="1052733"/>
          <a:ext cx="8280919" cy="2088234"/>
        </p:xfrm>
        <a:graphic>
          <a:graphicData uri="http://schemas.openxmlformats.org/drawingml/2006/table">
            <a:tbl>
              <a:tblPr firstRow="1" firstCol="1" bandRow="1"/>
              <a:tblGrid>
                <a:gridCol w="1188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45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Математика-9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Русский язык-9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 район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 район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64%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95%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4,04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66%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68%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4,05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1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116632"/>
            <a:ext cx="6912768" cy="64807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ГИА-9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900770"/>
              </p:ext>
            </p:extLst>
          </p:nvPr>
        </p:nvGraphicFramePr>
        <p:xfrm>
          <a:off x="433016" y="3645024"/>
          <a:ext cx="4608512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869961"/>
              </p:ext>
            </p:extLst>
          </p:nvPr>
        </p:nvGraphicFramePr>
        <p:xfrm>
          <a:off x="4932040" y="3717034"/>
          <a:ext cx="3528392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123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514536"/>
              </p:ext>
            </p:extLst>
          </p:nvPr>
        </p:nvGraphicFramePr>
        <p:xfrm>
          <a:off x="539552" y="188640"/>
          <a:ext cx="3744416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287836"/>
              </p:ext>
            </p:extLst>
          </p:nvPr>
        </p:nvGraphicFramePr>
        <p:xfrm>
          <a:off x="5076056" y="268146"/>
          <a:ext cx="3816424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991159"/>
              </p:ext>
            </p:extLst>
          </p:nvPr>
        </p:nvGraphicFramePr>
        <p:xfrm>
          <a:off x="1907704" y="3522687"/>
          <a:ext cx="51480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582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138629"/>
              </p:ext>
            </p:extLst>
          </p:nvPr>
        </p:nvGraphicFramePr>
        <p:xfrm>
          <a:off x="179512" y="260648"/>
          <a:ext cx="4320480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426137"/>
              </p:ext>
            </p:extLst>
          </p:nvPr>
        </p:nvGraphicFramePr>
        <p:xfrm>
          <a:off x="4572000" y="260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11983"/>
              </p:ext>
            </p:extLst>
          </p:nvPr>
        </p:nvGraphicFramePr>
        <p:xfrm>
          <a:off x="2411760" y="3645024"/>
          <a:ext cx="4176464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685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170340"/>
              </p:ext>
            </p:extLst>
          </p:nvPr>
        </p:nvGraphicFramePr>
        <p:xfrm>
          <a:off x="467544" y="116632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873657"/>
              </p:ext>
            </p:extLst>
          </p:nvPr>
        </p:nvGraphicFramePr>
        <p:xfrm>
          <a:off x="3851920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3842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62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24</cp:revision>
  <cp:lastPrinted>2019-08-26T10:03:46Z</cp:lastPrinted>
  <dcterms:created xsi:type="dcterms:W3CDTF">2019-04-09T10:25:12Z</dcterms:created>
  <dcterms:modified xsi:type="dcterms:W3CDTF">2019-09-05T13:37:15Z</dcterms:modified>
</cp:coreProperties>
</file>