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797675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152" autoAdjust="0"/>
  </p:normalViewPr>
  <p:slideViewPr>
    <p:cSldViewPr>
      <p:cViewPr varScale="1">
        <p:scale>
          <a:sx n="102" d="100"/>
          <a:sy n="102" d="100"/>
        </p:scale>
        <p:origin x="26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Математика-9</a:t>
            </a:r>
          </a:p>
        </c:rich>
      </c:tx>
      <c:layout>
        <c:manualLayout>
          <c:xMode val="edge"/>
          <c:yMode val="edge"/>
          <c:x val="0.14830228335285162"/>
          <c:y val="2.7133737277054714E-2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Лист1!$D$28</c:f>
              <c:strCache>
                <c:ptCount val="1"/>
                <c:pt idx="0">
                  <c:v>Средний балл ОУ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Lbls>
            <c:dLbl>
              <c:idx val="2"/>
              <c:layout>
                <c:manualLayout>
                  <c:x val="-2.2046161537606947E-2"/>
                  <c:y val="-1.80891581847031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A355-4918-81EE-B043B38455D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Лист1!$C$29:$C$31</c:f>
              <c:strCache>
                <c:ptCount val="3"/>
                <c:pt idx="0">
                  <c:v>2016-2017</c:v>
                </c:pt>
                <c:pt idx="1">
                  <c:v>2017-2018</c:v>
                </c:pt>
                <c:pt idx="2">
                  <c:v>2018-2019</c:v>
                </c:pt>
              </c:strCache>
            </c:strRef>
          </c:cat>
          <c:val>
            <c:numRef>
              <c:f>Лист1!$D$29:$D$31</c:f>
              <c:numCache>
                <c:formatCode>General</c:formatCode>
                <c:ptCount val="3"/>
                <c:pt idx="0">
                  <c:v>3.7</c:v>
                </c:pt>
                <c:pt idx="1">
                  <c:v>3.7</c:v>
                </c:pt>
                <c:pt idx="2">
                  <c:v>4.5999999999999996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355-4918-81EE-B043B38455DF}"/>
            </c:ext>
          </c:extLst>
        </c:ser>
        <c:ser>
          <c:idx val="1"/>
          <c:order val="1"/>
          <c:tx>
            <c:strRef>
              <c:f>Лист1!$E$28</c:f>
              <c:strCache>
                <c:ptCount val="1"/>
                <c:pt idx="0">
                  <c:v>Средний балл район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dLbl>
              <c:idx val="0"/>
              <c:layout>
                <c:manualLayout>
                  <c:x val="2.2046161537606947E-2"/>
                  <c:y val="4.522289546175760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A355-4918-81EE-B043B38455D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Лист1!$C$29:$C$31</c:f>
              <c:strCache>
                <c:ptCount val="3"/>
                <c:pt idx="0">
                  <c:v>2016-2017</c:v>
                </c:pt>
                <c:pt idx="1">
                  <c:v>2017-2018</c:v>
                </c:pt>
                <c:pt idx="2">
                  <c:v>2018-2019</c:v>
                </c:pt>
              </c:strCache>
            </c:strRef>
          </c:cat>
          <c:val>
            <c:numRef>
              <c:f>Лист1!$E$29:$E$31</c:f>
              <c:numCache>
                <c:formatCode>General</c:formatCode>
                <c:ptCount val="3"/>
                <c:pt idx="0">
                  <c:v>3.7</c:v>
                </c:pt>
                <c:pt idx="1">
                  <c:v>3.8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355-4918-81EE-B043B38455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9395072"/>
        <c:axId val="99396608"/>
      </c:barChart>
      <c:catAx>
        <c:axId val="9939507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99396608"/>
        <c:crosses val="autoZero"/>
        <c:auto val="1"/>
        <c:lblAlgn val="ctr"/>
        <c:lblOffset val="100"/>
        <c:noMultiLvlLbl val="0"/>
      </c:catAx>
      <c:valAx>
        <c:axId val="99396608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000"/>
            </a:pPr>
            <a:endParaRPr lang="ru-RU"/>
          </a:p>
        </c:txPr>
        <c:crossAx val="993950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6387458685146095"/>
          <c:y val="0.21653516482529148"/>
          <c:w val="0.3003004006499278"/>
          <c:h val="0.61780208985351859"/>
        </c:manualLayout>
      </c:layout>
      <c:overlay val="0"/>
      <c:txPr>
        <a:bodyPr/>
        <a:lstStyle/>
        <a:p>
          <a:pPr>
            <a:defRPr sz="18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География-9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Лист1!$C$49</c:f>
              <c:strCache>
                <c:ptCount val="1"/>
                <c:pt idx="0">
                  <c:v>География</c:v>
                </c:pt>
              </c:strCache>
            </c:strRef>
          </c:tx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6805-4484-8DF6-5BF87400A49E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3-6805-4484-8DF6-5BF87400A49E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5-6805-4484-8DF6-5BF87400A49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Лист1!$D$40:$I$41</c:f>
              <c:multiLvlStrCache>
                <c:ptCount val="6"/>
                <c:lvl>
                  <c:pt idx="0">
                    <c:v>Ср. балл ОУ</c:v>
                  </c:pt>
                  <c:pt idx="1">
                    <c:v>Ср. балл район</c:v>
                  </c:pt>
                  <c:pt idx="2">
                    <c:v>Ср. балл ОУ</c:v>
                  </c:pt>
                  <c:pt idx="3">
                    <c:v>Ср. балл район</c:v>
                  </c:pt>
                  <c:pt idx="4">
                    <c:v>Ср. балл ОУ</c:v>
                  </c:pt>
                  <c:pt idx="5">
                    <c:v>Ср. балл район</c:v>
                  </c:pt>
                </c:lvl>
                <c:lvl>
                  <c:pt idx="0">
                    <c:v>2016-2017</c:v>
                  </c:pt>
                  <c:pt idx="2">
                    <c:v>2017-2018</c:v>
                  </c:pt>
                  <c:pt idx="4">
                    <c:v>2018-2019</c:v>
                  </c:pt>
                </c:lvl>
              </c:multiLvlStrCache>
            </c:multiLvlStrRef>
          </c:cat>
          <c:val>
            <c:numRef>
              <c:f>Лист1!$D$49:$I$49</c:f>
              <c:numCache>
                <c:formatCode>General</c:formatCode>
                <c:ptCount val="6"/>
                <c:pt idx="0">
                  <c:v>4.0999999999999996</c:v>
                </c:pt>
                <c:pt idx="1">
                  <c:v>3.82</c:v>
                </c:pt>
                <c:pt idx="2">
                  <c:v>4.2</c:v>
                </c:pt>
                <c:pt idx="3">
                  <c:v>3.82</c:v>
                </c:pt>
                <c:pt idx="4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805-4484-8DF6-5BF87400A4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0693248"/>
        <c:axId val="220694784"/>
      </c:barChart>
      <c:catAx>
        <c:axId val="2206932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20694784"/>
        <c:crosses val="autoZero"/>
        <c:auto val="1"/>
        <c:lblAlgn val="ctr"/>
        <c:lblOffset val="100"/>
        <c:noMultiLvlLbl val="0"/>
      </c:catAx>
      <c:valAx>
        <c:axId val="220694784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220693248"/>
        <c:crosses val="autoZero"/>
        <c:crossBetween val="between"/>
      </c:valAx>
      <c:spPr>
        <a:noFill/>
        <a:ln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Русский</a:t>
            </a:r>
            <a:r>
              <a:rPr lang="ru-RU" baseline="0">
                <a:latin typeface="Times New Roman" pitchFamily="18" charset="0"/>
                <a:cs typeface="Times New Roman" pitchFamily="18" charset="0"/>
              </a:rPr>
              <a:t> язык-9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Лист1!$F$28</c:f>
              <c:strCache>
                <c:ptCount val="1"/>
                <c:pt idx="0">
                  <c:v>Средний балл ОУ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Лист1!$C$29:$C$31</c:f>
              <c:strCache>
                <c:ptCount val="3"/>
                <c:pt idx="0">
                  <c:v>2016-2017</c:v>
                </c:pt>
                <c:pt idx="1">
                  <c:v>2017-2018</c:v>
                </c:pt>
                <c:pt idx="2">
                  <c:v>2018-2019</c:v>
                </c:pt>
              </c:strCache>
            </c:strRef>
          </c:cat>
          <c:val>
            <c:numRef>
              <c:f>Лист1!$F$29:$F$31</c:f>
              <c:numCache>
                <c:formatCode>General</c:formatCode>
                <c:ptCount val="3"/>
                <c:pt idx="0">
                  <c:v>4.4000000000000004</c:v>
                </c:pt>
                <c:pt idx="1">
                  <c:v>3.9</c:v>
                </c:pt>
                <c:pt idx="2">
                  <c:v>4.4000000000000004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BA1-43B3-8A76-7603CD0F7D1E}"/>
            </c:ext>
          </c:extLst>
        </c:ser>
        <c:ser>
          <c:idx val="1"/>
          <c:order val="1"/>
          <c:tx>
            <c:strRef>
              <c:f>Лист1!$G$28</c:f>
              <c:strCache>
                <c:ptCount val="1"/>
                <c:pt idx="0">
                  <c:v>Средний балл район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Лист1!$C$29:$C$31</c:f>
              <c:strCache>
                <c:ptCount val="3"/>
                <c:pt idx="0">
                  <c:v>2016-2017</c:v>
                </c:pt>
                <c:pt idx="1">
                  <c:v>2017-2018</c:v>
                </c:pt>
                <c:pt idx="2">
                  <c:v>2018-2019</c:v>
                </c:pt>
              </c:strCache>
            </c:strRef>
          </c:cat>
          <c:val>
            <c:numRef>
              <c:f>Лист1!$G$29:$G$31</c:f>
              <c:numCache>
                <c:formatCode>General</c:formatCode>
                <c:ptCount val="3"/>
                <c:pt idx="0">
                  <c:v>4.04</c:v>
                </c:pt>
                <c:pt idx="1">
                  <c:v>4.05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BA1-43B3-8A76-7603CD0F7D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0229888"/>
        <c:axId val="100231424"/>
      </c:barChart>
      <c:catAx>
        <c:axId val="10022988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00231424"/>
        <c:crosses val="autoZero"/>
        <c:auto val="1"/>
        <c:lblAlgn val="ctr"/>
        <c:lblOffset val="100"/>
        <c:noMultiLvlLbl val="0"/>
      </c:catAx>
      <c:valAx>
        <c:axId val="100231424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10022988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Обществознание-9</a:t>
            </a:r>
          </a:p>
        </c:rich>
      </c:tx>
      <c:layout>
        <c:manualLayout>
          <c:xMode val="edge"/>
          <c:yMode val="edge"/>
          <c:x val="0.2331057767085708"/>
          <c:y val="5.9026430821712092E-2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Лист1!$C$42</c:f>
              <c:strCache>
                <c:ptCount val="1"/>
                <c:pt idx="0">
                  <c:v>Обществознание</c:v>
                </c:pt>
              </c:strCache>
            </c:strRef>
          </c:tx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C14B-460D-856C-0E1E963F6D57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3-C14B-460D-856C-0E1E963F6D57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5-C14B-460D-856C-0E1E963F6D5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Лист1!$D$40:$I$41</c:f>
              <c:multiLvlStrCache>
                <c:ptCount val="6"/>
                <c:lvl>
                  <c:pt idx="0">
                    <c:v>Ср. балл ОУ</c:v>
                  </c:pt>
                  <c:pt idx="1">
                    <c:v>Ср. балл район</c:v>
                  </c:pt>
                  <c:pt idx="2">
                    <c:v>Ср. балл ОУ</c:v>
                  </c:pt>
                  <c:pt idx="3">
                    <c:v>Ср. балл район</c:v>
                  </c:pt>
                  <c:pt idx="4">
                    <c:v>Ср. балл ОУ</c:v>
                  </c:pt>
                  <c:pt idx="5">
                    <c:v>Ср. балл район</c:v>
                  </c:pt>
                </c:lvl>
                <c:lvl>
                  <c:pt idx="0">
                    <c:v>2016-2017</c:v>
                  </c:pt>
                  <c:pt idx="2">
                    <c:v>2017-2018</c:v>
                  </c:pt>
                  <c:pt idx="4">
                    <c:v>2018-2019</c:v>
                  </c:pt>
                </c:lvl>
              </c:multiLvlStrCache>
            </c:multiLvlStrRef>
          </c:cat>
          <c:val>
            <c:numRef>
              <c:f>Лист1!$D$42:$I$42</c:f>
              <c:numCache>
                <c:formatCode>General</c:formatCode>
                <c:ptCount val="6"/>
                <c:pt idx="0">
                  <c:v>3.76</c:v>
                </c:pt>
                <c:pt idx="1">
                  <c:v>3.5</c:v>
                </c:pt>
                <c:pt idx="2">
                  <c:v>3.2</c:v>
                </c:pt>
                <c:pt idx="3">
                  <c:v>3.44</c:v>
                </c:pt>
                <c:pt idx="4">
                  <c:v>3.8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14B-460D-856C-0E1E963F6D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8803456"/>
        <c:axId val="198804992"/>
      </c:barChart>
      <c:catAx>
        <c:axId val="1988034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98804992"/>
        <c:crosses val="autoZero"/>
        <c:auto val="1"/>
        <c:lblAlgn val="ctr"/>
        <c:lblOffset val="100"/>
        <c:noMultiLvlLbl val="0"/>
      </c:catAx>
      <c:valAx>
        <c:axId val="19880499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98803456"/>
        <c:crosses val="autoZero"/>
        <c:crossBetween val="between"/>
        <c:minorUnit val="0.5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История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-9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Лист1!$C$43</c:f>
              <c:strCache>
                <c:ptCount val="1"/>
                <c:pt idx="0">
                  <c:v>История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</c:spPr>
            <c:extLst>
              <c:ext xmlns:c16="http://schemas.microsoft.com/office/drawing/2014/chart" uri="{C3380CC4-5D6E-409C-BE32-E72D297353CC}">
                <c16:uniqueId val="{00000001-0D5D-458E-95FC-07C5811975C8}"/>
              </c:ext>
            </c:extLst>
          </c:dPt>
          <c:dPt>
            <c:idx val="1"/>
            <c:invertIfNegative val="0"/>
            <c:bubble3D val="0"/>
            <c:spPr>
              <a:solidFill>
                <a:srgbClr val="C00000"/>
              </a:solidFill>
            </c:spPr>
            <c:extLst>
              <c:ext xmlns:c16="http://schemas.microsoft.com/office/drawing/2014/chart" uri="{C3380CC4-5D6E-409C-BE32-E72D297353CC}">
                <c16:uniqueId val="{00000003-0D5D-458E-95FC-07C5811975C8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1"/>
              </a:solidFill>
            </c:spPr>
            <c:extLst>
              <c:ext xmlns:c16="http://schemas.microsoft.com/office/drawing/2014/chart" uri="{C3380CC4-5D6E-409C-BE32-E72D297353CC}">
                <c16:uniqueId val="{00000005-0D5D-458E-95FC-07C5811975C8}"/>
              </c:ext>
            </c:extLst>
          </c:dPt>
          <c:dPt>
            <c:idx val="3"/>
            <c:invertIfNegative val="0"/>
            <c:bubble3D val="0"/>
            <c:spPr>
              <a:solidFill>
                <a:srgbClr val="C00000"/>
              </a:solidFill>
            </c:spPr>
            <c:extLst>
              <c:ext xmlns:c16="http://schemas.microsoft.com/office/drawing/2014/chart" uri="{C3380CC4-5D6E-409C-BE32-E72D297353CC}">
                <c16:uniqueId val="{00000007-0D5D-458E-95FC-07C5811975C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Лист1!$D$40:$G$41</c:f>
              <c:multiLvlStrCache>
                <c:ptCount val="4"/>
                <c:lvl>
                  <c:pt idx="0">
                    <c:v>Ср. балл ОУ</c:v>
                  </c:pt>
                  <c:pt idx="1">
                    <c:v>Ср. балл район</c:v>
                  </c:pt>
                  <c:pt idx="2">
                    <c:v>Ср. балл ОУ</c:v>
                  </c:pt>
                  <c:pt idx="3">
                    <c:v>Ср. балл район</c:v>
                  </c:pt>
                </c:lvl>
                <c:lvl>
                  <c:pt idx="0">
                    <c:v>2016-2017</c:v>
                  </c:pt>
                  <c:pt idx="2">
                    <c:v>2017-2018</c:v>
                  </c:pt>
                </c:lvl>
              </c:multiLvlStrCache>
            </c:multiLvlStrRef>
          </c:cat>
          <c:val>
            <c:numRef>
              <c:f>Лист1!$D$43:$G$43</c:f>
              <c:numCache>
                <c:formatCode>General</c:formatCode>
                <c:ptCount val="4"/>
                <c:pt idx="0">
                  <c:v>5</c:v>
                </c:pt>
                <c:pt idx="1">
                  <c:v>3.75</c:v>
                </c:pt>
                <c:pt idx="3">
                  <c:v>3.44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0D5D-458E-95FC-07C5811975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202042368"/>
        <c:axId val="221000448"/>
      </c:barChart>
      <c:catAx>
        <c:axId val="20204236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21000448"/>
        <c:crosses val="autoZero"/>
        <c:auto val="1"/>
        <c:lblAlgn val="ctr"/>
        <c:lblOffset val="100"/>
        <c:noMultiLvlLbl val="0"/>
      </c:catAx>
      <c:valAx>
        <c:axId val="221000448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20204236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Физика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-9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Лист1!$C$44</c:f>
              <c:strCache>
                <c:ptCount val="1"/>
                <c:pt idx="0">
                  <c:v>Физика</c:v>
                </c:pt>
              </c:strCache>
            </c:strRef>
          </c:tx>
          <c:invertIfNegative val="0"/>
          <c:dPt>
            <c:idx val="1"/>
            <c:invertIfNegative val="0"/>
            <c:bubble3D val="0"/>
            <c:spPr>
              <a:solidFill>
                <a:srgbClr val="C00000"/>
              </a:solidFill>
            </c:spPr>
            <c:extLst>
              <c:ext xmlns:c16="http://schemas.microsoft.com/office/drawing/2014/chart" uri="{C3380CC4-5D6E-409C-BE32-E72D297353CC}">
                <c16:uniqueId val="{00000001-739D-40AA-B1A6-C4B9BFC50245}"/>
              </c:ext>
            </c:extLst>
          </c:dPt>
          <c:dPt>
            <c:idx val="3"/>
            <c:invertIfNegative val="0"/>
            <c:bubble3D val="0"/>
            <c:spPr>
              <a:solidFill>
                <a:srgbClr val="C00000"/>
              </a:solidFill>
            </c:spPr>
            <c:extLst>
              <c:ext xmlns:c16="http://schemas.microsoft.com/office/drawing/2014/chart" uri="{C3380CC4-5D6E-409C-BE32-E72D297353CC}">
                <c16:uniqueId val="{00000003-739D-40AA-B1A6-C4B9BFC50245}"/>
              </c:ext>
            </c:extLst>
          </c:dPt>
          <c:dPt>
            <c:idx val="5"/>
            <c:invertIfNegative val="0"/>
            <c:bubble3D val="0"/>
            <c:spPr>
              <a:solidFill>
                <a:srgbClr val="C00000"/>
              </a:solidFill>
            </c:spPr>
            <c:extLst>
              <c:ext xmlns:c16="http://schemas.microsoft.com/office/drawing/2014/chart" uri="{C3380CC4-5D6E-409C-BE32-E72D297353CC}">
                <c16:uniqueId val="{00000005-739D-40AA-B1A6-C4B9BFC5024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Лист1!$D$40:$I$41</c:f>
              <c:multiLvlStrCache>
                <c:ptCount val="6"/>
                <c:lvl>
                  <c:pt idx="0">
                    <c:v>Ср. балл ОУ</c:v>
                  </c:pt>
                  <c:pt idx="1">
                    <c:v>Ср. балл район</c:v>
                  </c:pt>
                  <c:pt idx="2">
                    <c:v>Ср. балл ОУ</c:v>
                  </c:pt>
                  <c:pt idx="3">
                    <c:v>Ср. балл район</c:v>
                  </c:pt>
                  <c:pt idx="4">
                    <c:v>Ср. балл ОУ</c:v>
                  </c:pt>
                  <c:pt idx="5">
                    <c:v>Ср. балл район</c:v>
                  </c:pt>
                </c:lvl>
                <c:lvl>
                  <c:pt idx="0">
                    <c:v>2016-2017</c:v>
                  </c:pt>
                  <c:pt idx="2">
                    <c:v>2017-2018</c:v>
                  </c:pt>
                  <c:pt idx="4">
                    <c:v>2018-2019</c:v>
                  </c:pt>
                </c:lvl>
              </c:multiLvlStrCache>
            </c:multiLvlStrRef>
          </c:cat>
          <c:val>
            <c:numRef>
              <c:f>Лист1!$D$44:$I$44</c:f>
              <c:numCache>
                <c:formatCode>General</c:formatCode>
                <c:ptCount val="6"/>
                <c:pt idx="0">
                  <c:v>3.75</c:v>
                </c:pt>
                <c:pt idx="1">
                  <c:v>3.59</c:v>
                </c:pt>
                <c:pt idx="2">
                  <c:v>3</c:v>
                </c:pt>
                <c:pt idx="3">
                  <c:v>3.68</c:v>
                </c:pt>
                <c:pt idx="4">
                  <c:v>3.3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39D-40AA-B1A6-C4B9BFC502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1022080"/>
        <c:axId val="221023616"/>
      </c:barChart>
      <c:catAx>
        <c:axId val="2210220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21023616"/>
        <c:crosses val="autoZero"/>
        <c:auto val="1"/>
        <c:lblAlgn val="ctr"/>
        <c:lblOffset val="100"/>
        <c:noMultiLvlLbl val="0"/>
      </c:catAx>
      <c:valAx>
        <c:axId val="2210236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2102208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Химия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-9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Лист1!$C$45</c:f>
              <c:strCache>
                <c:ptCount val="1"/>
                <c:pt idx="0">
                  <c:v>Химия</c:v>
                </c:pt>
              </c:strCache>
            </c:strRef>
          </c:tx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A82E-4FC2-B3D0-BB0C539F12C9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3-A82E-4FC2-B3D0-BB0C539F12C9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5-A82E-4FC2-B3D0-BB0C539F12C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Лист1!$D$40:$I$41</c:f>
              <c:multiLvlStrCache>
                <c:ptCount val="6"/>
                <c:lvl>
                  <c:pt idx="0">
                    <c:v>Ср. балл ОУ</c:v>
                  </c:pt>
                  <c:pt idx="1">
                    <c:v>Ср. балл район</c:v>
                  </c:pt>
                  <c:pt idx="2">
                    <c:v>Ср. балл ОУ</c:v>
                  </c:pt>
                  <c:pt idx="3">
                    <c:v>Ср. балл район</c:v>
                  </c:pt>
                  <c:pt idx="4">
                    <c:v>Ср. балл ОУ</c:v>
                  </c:pt>
                  <c:pt idx="5">
                    <c:v>Ср. балл район</c:v>
                  </c:pt>
                </c:lvl>
                <c:lvl>
                  <c:pt idx="0">
                    <c:v>2016-2017</c:v>
                  </c:pt>
                  <c:pt idx="2">
                    <c:v>2017-2018</c:v>
                  </c:pt>
                  <c:pt idx="4">
                    <c:v>2018-2019</c:v>
                  </c:pt>
                </c:lvl>
              </c:multiLvlStrCache>
            </c:multiLvlStrRef>
          </c:cat>
          <c:val>
            <c:numRef>
              <c:f>Лист1!$D$45:$I$45</c:f>
              <c:numCache>
                <c:formatCode>General</c:formatCode>
                <c:ptCount val="6"/>
                <c:pt idx="0">
                  <c:v>4.4000000000000004</c:v>
                </c:pt>
                <c:pt idx="1">
                  <c:v>4.04</c:v>
                </c:pt>
                <c:pt idx="2">
                  <c:v>4</c:v>
                </c:pt>
                <c:pt idx="3">
                  <c:v>4.5999999999999996</c:v>
                </c:pt>
                <c:pt idx="4">
                  <c:v>4.7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82E-4FC2-B3D0-BB0C539F12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1402240"/>
        <c:axId val="221403776"/>
      </c:barChart>
      <c:catAx>
        <c:axId val="2214022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21403776"/>
        <c:crosses val="autoZero"/>
        <c:auto val="1"/>
        <c:lblAlgn val="ctr"/>
        <c:lblOffset val="100"/>
        <c:noMultiLvlLbl val="0"/>
      </c:catAx>
      <c:valAx>
        <c:axId val="221403776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221402240"/>
        <c:crosses val="autoZero"/>
        <c:crossBetween val="between"/>
        <c:minorUnit val="0.5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Биология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-9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Лист1!$C$46</c:f>
              <c:strCache>
                <c:ptCount val="1"/>
                <c:pt idx="0">
                  <c:v>Биология</c:v>
                </c:pt>
              </c:strCache>
            </c:strRef>
          </c:tx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82AE-4FC8-8426-EB1CE7AA4AB5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3-82AE-4FC8-8426-EB1CE7AA4AB5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5-82AE-4FC8-8426-EB1CE7AA4AB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Лист1!$D$40:$I$41</c:f>
              <c:multiLvlStrCache>
                <c:ptCount val="6"/>
                <c:lvl>
                  <c:pt idx="0">
                    <c:v>Ср. балл ОУ</c:v>
                  </c:pt>
                  <c:pt idx="1">
                    <c:v>Ср. балл район</c:v>
                  </c:pt>
                  <c:pt idx="2">
                    <c:v>Ср. балл ОУ</c:v>
                  </c:pt>
                  <c:pt idx="3">
                    <c:v>Ср. балл район</c:v>
                  </c:pt>
                  <c:pt idx="4">
                    <c:v>Ср. балл ОУ</c:v>
                  </c:pt>
                  <c:pt idx="5">
                    <c:v>Ср. балл район</c:v>
                  </c:pt>
                </c:lvl>
                <c:lvl>
                  <c:pt idx="0">
                    <c:v>2016-2017</c:v>
                  </c:pt>
                  <c:pt idx="2">
                    <c:v>2017-2018</c:v>
                  </c:pt>
                  <c:pt idx="4">
                    <c:v>2018-2019</c:v>
                  </c:pt>
                </c:lvl>
              </c:multiLvlStrCache>
            </c:multiLvlStrRef>
          </c:cat>
          <c:val>
            <c:numRef>
              <c:f>Лист1!$D$46:$I$46</c:f>
              <c:numCache>
                <c:formatCode>General</c:formatCode>
                <c:ptCount val="6"/>
                <c:pt idx="0">
                  <c:v>3.5</c:v>
                </c:pt>
                <c:pt idx="1">
                  <c:v>3.71</c:v>
                </c:pt>
                <c:pt idx="2">
                  <c:v>3.4</c:v>
                </c:pt>
                <c:pt idx="3">
                  <c:v>3.56</c:v>
                </c:pt>
                <c:pt idx="4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2AE-4FC8-8426-EB1CE7AA4A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1421568"/>
        <c:axId val="221423104"/>
      </c:barChart>
      <c:catAx>
        <c:axId val="2214215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21423104"/>
        <c:crosses val="autoZero"/>
        <c:auto val="1"/>
        <c:lblAlgn val="ctr"/>
        <c:lblOffset val="100"/>
        <c:noMultiLvlLbl val="0"/>
      </c:catAx>
      <c:valAx>
        <c:axId val="221423104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221421568"/>
        <c:crosses val="autoZero"/>
        <c:crossBetween val="between"/>
        <c:minorUnit val="0.5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Информатика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-9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Лист1!$C$47</c:f>
              <c:strCache>
                <c:ptCount val="1"/>
                <c:pt idx="0">
                  <c:v>Информатика и ИКТ</c:v>
                </c:pt>
              </c:strCache>
            </c:strRef>
          </c:tx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AA56-4DDA-A878-684490AEFEBC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3-AA56-4DDA-A878-684490AEFEBC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5-AA56-4DDA-A878-684490AEFEB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Лист1!$D$40:$I$41</c:f>
              <c:multiLvlStrCache>
                <c:ptCount val="6"/>
                <c:lvl>
                  <c:pt idx="0">
                    <c:v>Ср. балл ОУ</c:v>
                  </c:pt>
                  <c:pt idx="1">
                    <c:v>Ср. балл район</c:v>
                  </c:pt>
                  <c:pt idx="2">
                    <c:v>Ср. балл ОУ</c:v>
                  </c:pt>
                  <c:pt idx="3">
                    <c:v>Ср. балл район</c:v>
                  </c:pt>
                  <c:pt idx="4">
                    <c:v>Ср. балл ОУ</c:v>
                  </c:pt>
                  <c:pt idx="5">
                    <c:v>Ср. балл район</c:v>
                  </c:pt>
                </c:lvl>
                <c:lvl>
                  <c:pt idx="0">
                    <c:v>2016-2017</c:v>
                  </c:pt>
                  <c:pt idx="2">
                    <c:v>2017-2018</c:v>
                  </c:pt>
                  <c:pt idx="4">
                    <c:v>2018-2019</c:v>
                  </c:pt>
                </c:lvl>
              </c:multiLvlStrCache>
            </c:multiLvlStrRef>
          </c:cat>
          <c:val>
            <c:numRef>
              <c:f>Лист1!$D$47:$I$47</c:f>
              <c:numCache>
                <c:formatCode>General</c:formatCode>
                <c:ptCount val="6"/>
                <c:pt idx="0">
                  <c:v>4.5</c:v>
                </c:pt>
                <c:pt idx="1">
                  <c:v>4.09</c:v>
                </c:pt>
                <c:pt idx="2">
                  <c:v>4.3</c:v>
                </c:pt>
                <c:pt idx="3">
                  <c:v>3.98</c:v>
                </c:pt>
                <c:pt idx="4">
                  <c:v>4.3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A56-4DDA-A878-684490AEFE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1645440"/>
        <c:axId val="221655424"/>
      </c:barChart>
      <c:catAx>
        <c:axId val="2216454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21655424"/>
        <c:crosses val="autoZero"/>
        <c:auto val="1"/>
        <c:lblAlgn val="ctr"/>
        <c:lblOffset val="100"/>
        <c:noMultiLvlLbl val="0"/>
      </c:catAx>
      <c:valAx>
        <c:axId val="221655424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221645440"/>
        <c:crosses val="autoZero"/>
        <c:crossBetween val="between"/>
        <c:minorUnit val="0.5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Английский язык-9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Лист1!$C$48</c:f>
              <c:strCache>
                <c:ptCount val="1"/>
                <c:pt idx="0">
                  <c:v>Английский язык</c:v>
                </c:pt>
              </c:strCache>
            </c:strRef>
          </c:tx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6B06-4E53-A0DF-46946F7842A4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3-6B06-4E53-A0DF-46946F7842A4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5-6B06-4E53-A0DF-46946F7842A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Лист1!$D$40:$I$41</c:f>
              <c:multiLvlStrCache>
                <c:ptCount val="6"/>
                <c:lvl>
                  <c:pt idx="0">
                    <c:v>Ср. балл ОУ</c:v>
                  </c:pt>
                  <c:pt idx="1">
                    <c:v>Ср. балл район</c:v>
                  </c:pt>
                  <c:pt idx="2">
                    <c:v>Ср. балл ОУ</c:v>
                  </c:pt>
                  <c:pt idx="3">
                    <c:v>Ср. балл район</c:v>
                  </c:pt>
                  <c:pt idx="4">
                    <c:v>Ср. балл ОУ</c:v>
                  </c:pt>
                  <c:pt idx="5">
                    <c:v>Ср. балл район</c:v>
                  </c:pt>
                </c:lvl>
                <c:lvl>
                  <c:pt idx="0">
                    <c:v>2016-2017</c:v>
                  </c:pt>
                  <c:pt idx="2">
                    <c:v>2017-2018</c:v>
                  </c:pt>
                  <c:pt idx="4">
                    <c:v>2018-2019</c:v>
                  </c:pt>
                </c:lvl>
              </c:multiLvlStrCache>
            </c:multiLvlStrRef>
          </c:cat>
          <c:val>
            <c:numRef>
              <c:f>Лист1!$D$48:$I$48</c:f>
              <c:numCache>
                <c:formatCode>General</c:formatCode>
                <c:ptCount val="6"/>
                <c:pt idx="0">
                  <c:v>3</c:v>
                </c:pt>
                <c:pt idx="1">
                  <c:v>3.59</c:v>
                </c:pt>
                <c:pt idx="2">
                  <c:v>3.5</c:v>
                </c:pt>
                <c:pt idx="3">
                  <c:v>4.1100000000000003</c:v>
                </c:pt>
                <c:pt idx="4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B06-4E53-A0DF-46946F7842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0596096"/>
        <c:axId val="220597632"/>
      </c:barChart>
      <c:catAx>
        <c:axId val="2205960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20597632"/>
        <c:crosses val="autoZero"/>
        <c:auto val="1"/>
        <c:lblAlgn val="ctr"/>
        <c:lblOffset val="100"/>
        <c:noMultiLvlLbl val="0"/>
      </c:catAx>
      <c:valAx>
        <c:axId val="220597632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22059609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4C95F-E0AE-45D4-A07F-649E6539CB59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A54E4-1E52-488A-9800-272E0A6852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8503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4C95F-E0AE-45D4-A07F-649E6539CB59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A54E4-1E52-488A-9800-272E0A6852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933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4C95F-E0AE-45D4-A07F-649E6539CB59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A54E4-1E52-488A-9800-272E0A6852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067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4C95F-E0AE-45D4-A07F-649E6539CB59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A54E4-1E52-488A-9800-272E0A6852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054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4C95F-E0AE-45D4-A07F-649E6539CB59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A54E4-1E52-488A-9800-272E0A6852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1763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4C95F-E0AE-45D4-A07F-649E6539CB59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A54E4-1E52-488A-9800-272E0A6852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0123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4C95F-E0AE-45D4-A07F-649E6539CB59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A54E4-1E52-488A-9800-272E0A6852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4674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4C95F-E0AE-45D4-A07F-649E6539CB59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A54E4-1E52-488A-9800-272E0A6852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0363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4C95F-E0AE-45D4-A07F-649E6539CB59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A54E4-1E52-488A-9800-272E0A6852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4872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4C95F-E0AE-45D4-A07F-649E6539CB59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A54E4-1E52-488A-9800-272E0A6852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239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4C95F-E0AE-45D4-A07F-649E6539CB59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A54E4-1E52-488A-9800-272E0A6852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1961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D4C95F-E0AE-45D4-A07F-649E6539CB59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2A54E4-1E52-488A-9800-272E0A6852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5171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7977115"/>
              </p:ext>
            </p:extLst>
          </p:nvPr>
        </p:nvGraphicFramePr>
        <p:xfrm>
          <a:off x="539552" y="1052733"/>
          <a:ext cx="8280919" cy="2088234"/>
        </p:xfrm>
        <a:graphic>
          <a:graphicData uri="http://schemas.openxmlformats.org/drawingml/2006/table">
            <a:tbl>
              <a:tblPr firstRow="1" firstCol="1" bandRow="1"/>
              <a:tblGrid>
                <a:gridCol w="11887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43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43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499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499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7182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7182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1945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</a:rPr>
                        <a:t>Математика-9</a:t>
                      </a:r>
                      <a:endParaRPr lang="ru-RU" sz="20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</a:rPr>
                        <a:t>Русский язык-9</a:t>
                      </a:r>
                      <a:endParaRPr lang="ru-RU" sz="20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325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</a:rPr>
                        <a:t>Качество</a:t>
                      </a:r>
                      <a:endParaRPr lang="ru-RU" sz="14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</a:rPr>
                        <a:t>Средний балл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</a:rPr>
                        <a:t>ОУ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</a:rPr>
                        <a:t>Средний балл район</a:t>
                      </a:r>
                      <a:endParaRPr lang="ru-RU" sz="14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</a:rPr>
                        <a:t>Качество</a:t>
                      </a:r>
                      <a:endParaRPr lang="ru-RU" sz="14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</a:rPr>
                        <a:t>Средний балл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</a:rPr>
                        <a:t>ОУ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</a:rPr>
                        <a:t>Средний балл район</a:t>
                      </a:r>
                      <a:endParaRPr lang="ru-RU" sz="14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42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</a:rPr>
                        <a:t>2016-2017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64%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3,7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3,7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95%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4,4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4,04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1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</a:rPr>
                        <a:t>2017-2018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66%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3,7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3,8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68%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3,9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4,05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1197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2018-2019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1187624" y="116632"/>
            <a:ext cx="6912768" cy="648072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ГИА-9</a:t>
            </a:r>
          </a:p>
        </p:txBody>
      </p:sp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7900770"/>
              </p:ext>
            </p:extLst>
          </p:nvPr>
        </p:nvGraphicFramePr>
        <p:xfrm>
          <a:off x="433016" y="3645024"/>
          <a:ext cx="4608512" cy="2671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1869961"/>
              </p:ext>
            </p:extLst>
          </p:nvPr>
        </p:nvGraphicFramePr>
        <p:xfrm>
          <a:off x="4932040" y="3717034"/>
          <a:ext cx="3528392" cy="2671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212321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2514536"/>
              </p:ext>
            </p:extLst>
          </p:nvPr>
        </p:nvGraphicFramePr>
        <p:xfrm>
          <a:off x="539552" y="188640"/>
          <a:ext cx="3744416" cy="27866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5287836"/>
              </p:ext>
            </p:extLst>
          </p:nvPr>
        </p:nvGraphicFramePr>
        <p:xfrm>
          <a:off x="5076056" y="268146"/>
          <a:ext cx="3816424" cy="27866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56991159"/>
              </p:ext>
            </p:extLst>
          </p:nvPr>
        </p:nvGraphicFramePr>
        <p:xfrm>
          <a:off x="1907704" y="3522687"/>
          <a:ext cx="5148064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4958256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5138629"/>
              </p:ext>
            </p:extLst>
          </p:nvPr>
        </p:nvGraphicFramePr>
        <p:xfrm>
          <a:off x="179512" y="260648"/>
          <a:ext cx="4320480" cy="2671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8426137"/>
              </p:ext>
            </p:extLst>
          </p:nvPr>
        </p:nvGraphicFramePr>
        <p:xfrm>
          <a:off x="4572000" y="260648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1311983"/>
              </p:ext>
            </p:extLst>
          </p:nvPr>
        </p:nvGraphicFramePr>
        <p:xfrm>
          <a:off x="2411760" y="3645024"/>
          <a:ext cx="4176464" cy="2671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2468598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57170340"/>
              </p:ext>
            </p:extLst>
          </p:nvPr>
        </p:nvGraphicFramePr>
        <p:xfrm>
          <a:off x="467544" y="116632"/>
          <a:ext cx="4104456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3873657"/>
              </p:ext>
            </p:extLst>
          </p:nvPr>
        </p:nvGraphicFramePr>
        <p:xfrm>
          <a:off x="3851920" y="3140968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438420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62</Words>
  <Application>Microsoft Office PowerPoint</Application>
  <PresentationFormat>Экран (4:3)</PresentationFormat>
  <Paragraphs>43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Пользователь Windows</cp:lastModifiedBy>
  <cp:revision>24</cp:revision>
  <cp:lastPrinted>2019-08-26T10:03:46Z</cp:lastPrinted>
  <dcterms:created xsi:type="dcterms:W3CDTF">2019-04-09T10:25:12Z</dcterms:created>
  <dcterms:modified xsi:type="dcterms:W3CDTF">2019-09-05T13:37:15Z</dcterms:modified>
</cp:coreProperties>
</file>