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52" autoAdjust="0"/>
  </p:normalViewPr>
  <p:slideViewPr>
    <p:cSldViewPr>
      <p:cViewPr varScale="1">
        <p:scale>
          <a:sx n="102" d="100"/>
          <a:sy n="102" d="100"/>
        </p:scale>
        <p:origin x="2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Математика-9</a:t>
            </a:r>
          </a:p>
        </c:rich>
      </c:tx>
      <c:layout>
        <c:manualLayout>
          <c:xMode val="edge"/>
          <c:yMode val="edge"/>
          <c:x val="0.14830228335285162"/>
          <c:y val="2.7133737277054714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Лист1!$D$28</c:f>
              <c:strCache>
                <c:ptCount val="1"/>
                <c:pt idx="0">
                  <c:v>Средний балл ОУ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2"/>
              <c:layout>
                <c:manualLayout>
                  <c:x val="-2.2046161537606947E-2"/>
                  <c:y val="-1.8089158184703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355-4918-81EE-B043B38455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Лист1!$C$29:$C$31</c:f>
              <c:strCache>
                <c:ptCount val="3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</c:strCache>
            </c:strRef>
          </c:cat>
          <c:val>
            <c:numRef>
              <c:f>Лист1!$D$29:$D$31</c:f>
              <c:numCache>
                <c:formatCode>General</c:formatCode>
                <c:ptCount val="3"/>
                <c:pt idx="0">
                  <c:v>3.7</c:v>
                </c:pt>
                <c:pt idx="1">
                  <c:v>3.7</c:v>
                </c:pt>
                <c:pt idx="2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55-4918-81EE-B043B38455DF}"/>
            </c:ext>
          </c:extLst>
        </c:ser>
        <c:ser>
          <c:idx val="1"/>
          <c:order val="1"/>
          <c:tx>
            <c:strRef>
              <c:f>Лист1!$E$28</c:f>
              <c:strCache>
                <c:ptCount val="1"/>
                <c:pt idx="0">
                  <c:v>Средний балл район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2.2046161537606947E-2"/>
                  <c:y val="4.52228954617576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355-4918-81EE-B043B38455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Лист1!$C$29:$C$31</c:f>
              <c:strCache>
                <c:ptCount val="3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</c:strCache>
            </c:strRef>
          </c:cat>
          <c:val>
            <c:numRef>
              <c:f>Лист1!$E$29:$E$31</c:f>
              <c:numCache>
                <c:formatCode>General</c:formatCode>
                <c:ptCount val="3"/>
                <c:pt idx="0">
                  <c:v>3.7</c:v>
                </c:pt>
                <c:pt idx="1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55-4918-81EE-B043B38455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395072"/>
        <c:axId val="99396608"/>
      </c:barChart>
      <c:catAx>
        <c:axId val="993950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9396608"/>
        <c:crosses val="autoZero"/>
        <c:auto val="1"/>
        <c:lblAlgn val="ctr"/>
        <c:lblOffset val="100"/>
        <c:noMultiLvlLbl val="0"/>
      </c:catAx>
      <c:valAx>
        <c:axId val="9939660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993950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387458685146095"/>
          <c:y val="0.21653516482529148"/>
          <c:w val="0.3003004006499278"/>
          <c:h val="0.61780208985351859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География-9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Лист1!$C$49</c:f>
              <c:strCache>
                <c:ptCount val="1"/>
                <c:pt idx="0">
                  <c:v>География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6805-4484-8DF6-5BF87400A49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6805-4484-8DF6-5BF87400A49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6805-4484-8DF6-5BF87400A4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Лист1!$D$49:$I$49</c:f>
              <c:numCache>
                <c:formatCode>General</c:formatCode>
                <c:ptCount val="6"/>
                <c:pt idx="0">
                  <c:v>4.0999999999999996</c:v>
                </c:pt>
                <c:pt idx="1">
                  <c:v>3.82</c:v>
                </c:pt>
                <c:pt idx="2">
                  <c:v>4.2</c:v>
                </c:pt>
                <c:pt idx="3">
                  <c:v>3.82</c:v>
                </c:pt>
                <c:pt idx="4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805-4484-8DF6-5BF87400A4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693248"/>
        <c:axId val="220694784"/>
      </c:barChart>
      <c:catAx>
        <c:axId val="220693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0694784"/>
        <c:crosses val="autoZero"/>
        <c:auto val="1"/>
        <c:lblAlgn val="ctr"/>
        <c:lblOffset val="100"/>
        <c:noMultiLvlLbl val="0"/>
      </c:catAx>
      <c:valAx>
        <c:axId val="22069478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20693248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Русский</a:t>
            </a:r>
            <a:r>
              <a:rPr lang="ru-RU" baseline="0">
                <a:latin typeface="Times New Roman" pitchFamily="18" charset="0"/>
                <a:cs typeface="Times New Roman" pitchFamily="18" charset="0"/>
              </a:rPr>
              <a:t> язык-9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Лист1!$F$28</c:f>
              <c:strCache>
                <c:ptCount val="1"/>
                <c:pt idx="0">
                  <c:v>Средний балл ОУ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Лист1!$C$29:$C$31</c:f>
              <c:strCache>
                <c:ptCount val="3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</c:strCache>
            </c:strRef>
          </c:cat>
          <c:val>
            <c:numRef>
              <c:f>Лист1!$F$29:$F$31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3.9</c:v>
                </c:pt>
                <c:pt idx="2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A1-43B3-8A76-7603CD0F7D1E}"/>
            </c:ext>
          </c:extLst>
        </c:ser>
        <c:ser>
          <c:idx val="1"/>
          <c:order val="1"/>
          <c:tx>
            <c:strRef>
              <c:f>Лист1!$G$28</c:f>
              <c:strCache>
                <c:ptCount val="1"/>
                <c:pt idx="0">
                  <c:v>Средний балл район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Лист1!$C$29:$C$31</c:f>
              <c:strCache>
                <c:ptCount val="3"/>
                <c:pt idx="0">
                  <c:v>2016-2017</c:v>
                </c:pt>
                <c:pt idx="1">
                  <c:v>2017-2018</c:v>
                </c:pt>
                <c:pt idx="2">
                  <c:v>2018-2019</c:v>
                </c:pt>
              </c:strCache>
            </c:strRef>
          </c:cat>
          <c:val>
            <c:numRef>
              <c:f>Лист1!$G$29:$G$31</c:f>
              <c:numCache>
                <c:formatCode>General</c:formatCode>
                <c:ptCount val="3"/>
                <c:pt idx="0">
                  <c:v>4.04</c:v>
                </c:pt>
                <c:pt idx="1">
                  <c:v>4.05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A1-43B3-8A76-7603CD0F7D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229888"/>
        <c:axId val="100231424"/>
      </c:barChart>
      <c:catAx>
        <c:axId val="1002298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00231424"/>
        <c:crosses val="autoZero"/>
        <c:auto val="1"/>
        <c:lblAlgn val="ctr"/>
        <c:lblOffset val="100"/>
        <c:noMultiLvlLbl val="0"/>
      </c:catAx>
      <c:valAx>
        <c:axId val="1002314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002298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Обществознание-9</a:t>
            </a:r>
          </a:p>
        </c:rich>
      </c:tx>
      <c:layout>
        <c:manualLayout>
          <c:xMode val="edge"/>
          <c:yMode val="edge"/>
          <c:x val="0.2331057767085708"/>
          <c:y val="5.9026430821712092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Лист1!$C$42</c:f>
              <c:strCache>
                <c:ptCount val="1"/>
                <c:pt idx="0">
                  <c:v>Обществознание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C14B-460D-856C-0E1E963F6D5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C14B-460D-856C-0E1E963F6D5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C14B-460D-856C-0E1E963F6D5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Лист1!$D$42:$I$42</c:f>
              <c:numCache>
                <c:formatCode>General</c:formatCode>
                <c:ptCount val="6"/>
                <c:pt idx="0">
                  <c:v>3.76</c:v>
                </c:pt>
                <c:pt idx="1">
                  <c:v>3.5</c:v>
                </c:pt>
                <c:pt idx="2">
                  <c:v>3.2</c:v>
                </c:pt>
                <c:pt idx="3">
                  <c:v>3.44</c:v>
                </c:pt>
                <c:pt idx="4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14B-460D-856C-0E1E963F6D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8803456"/>
        <c:axId val="198804992"/>
      </c:barChart>
      <c:catAx>
        <c:axId val="1988034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98804992"/>
        <c:crosses val="autoZero"/>
        <c:auto val="1"/>
        <c:lblAlgn val="ctr"/>
        <c:lblOffset val="100"/>
        <c:noMultiLvlLbl val="0"/>
      </c:catAx>
      <c:valAx>
        <c:axId val="1988049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98803456"/>
        <c:crosses val="autoZero"/>
        <c:crossBetween val="between"/>
        <c:min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История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-9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Лист1!$C$43</c:f>
              <c:strCache>
                <c:ptCount val="1"/>
                <c:pt idx="0">
                  <c:v>История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0D5D-458E-95FC-07C5811975C8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3-0D5D-458E-95FC-07C5811975C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5-0D5D-458E-95FC-07C5811975C8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7-0D5D-458E-95FC-07C5811975C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Лист1!$D$40:$G$41</c:f>
              <c:multiLvlStrCache>
                <c:ptCount val="4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</c:lvl>
              </c:multiLvlStrCache>
            </c:multiLvlStrRef>
          </c:cat>
          <c:val>
            <c:numRef>
              <c:f>Лист1!$D$43:$G$43</c:f>
              <c:numCache>
                <c:formatCode>General</c:formatCode>
                <c:ptCount val="4"/>
                <c:pt idx="0">
                  <c:v>5</c:v>
                </c:pt>
                <c:pt idx="1">
                  <c:v>3.75</c:v>
                </c:pt>
                <c:pt idx="3">
                  <c:v>3.44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D5D-458E-95FC-07C5811975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02042368"/>
        <c:axId val="221000448"/>
      </c:barChart>
      <c:catAx>
        <c:axId val="2020423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1000448"/>
        <c:crosses val="autoZero"/>
        <c:auto val="1"/>
        <c:lblAlgn val="ctr"/>
        <c:lblOffset val="100"/>
        <c:noMultiLvlLbl val="0"/>
      </c:catAx>
      <c:valAx>
        <c:axId val="22100044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202042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Физика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-9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Лист1!$C$44</c:f>
              <c:strCache>
                <c:ptCount val="1"/>
                <c:pt idx="0">
                  <c:v>Физика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739D-40AA-B1A6-C4B9BFC50245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3-739D-40AA-B1A6-C4B9BFC50245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5-739D-40AA-B1A6-C4B9BFC5024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Лист1!$D$44:$I$44</c:f>
              <c:numCache>
                <c:formatCode>General</c:formatCode>
                <c:ptCount val="6"/>
                <c:pt idx="0">
                  <c:v>3.75</c:v>
                </c:pt>
                <c:pt idx="1">
                  <c:v>3.59</c:v>
                </c:pt>
                <c:pt idx="2">
                  <c:v>3</c:v>
                </c:pt>
                <c:pt idx="3">
                  <c:v>3.68</c:v>
                </c:pt>
                <c:pt idx="4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39D-40AA-B1A6-C4B9BFC502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022080"/>
        <c:axId val="221023616"/>
      </c:barChart>
      <c:catAx>
        <c:axId val="221022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1023616"/>
        <c:crosses val="autoZero"/>
        <c:auto val="1"/>
        <c:lblAlgn val="ctr"/>
        <c:lblOffset val="100"/>
        <c:noMultiLvlLbl val="0"/>
      </c:catAx>
      <c:valAx>
        <c:axId val="221023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10220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Химия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-9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Лист1!$C$45</c:f>
              <c:strCache>
                <c:ptCount val="1"/>
                <c:pt idx="0">
                  <c:v>Химия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A82E-4FC2-B3D0-BB0C539F12C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A82E-4FC2-B3D0-BB0C539F12C9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A82E-4FC2-B3D0-BB0C539F12C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Лист1!$D$45:$I$45</c:f>
              <c:numCache>
                <c:formatCode>General</c:formatCode>
                <c:ptCount val="6"/>
                <c:pt idx="0">
                  <c:v>4.4000000000000004</c:v>
                </c:pt>
                <c:pt idx="1">
                  <c:v>4.04</c:v>
                </c:pt>
                <c:pt idx="2">
                  <c:v>4</c:v>
                </c:pt>
                <c:pt idx="3">
                  <c:v>4.5999999999999996</c:v>
                </c:pt>
                <c:pt idx="4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82E-4FC2-B3D0-BB0C539F12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402240"/>
        <c:axId val="221403776"/>
      </c:barChart>
      <c:catAx>
        <c:axId val="2214022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1403776"/>
        <c:crosses val="autoZero"/>
        <c:auto val="1"/>
        <c:lblAlgn val="ctr"/>
        <c:lblOffset val="100"/>
        <c:noMultiLvlLbl val="0"/>
      </c:catAx>
      <c:valAx>
        <c:axId val="22140377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21402240"/>
        <c:crosses val="autoZero"/>
        <c:crossBetween val="between"/>
        <c:minorUnit val="0.5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Биология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-9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Лист1!$C$46</c:f>
              <c:strCache>
                <c:ptCount val="1"/>
                <c:pt idx="0">
                  <c:v>Биология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82AE-4FC8-8426-EB1CE7AA4AB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82AE-4FC8-8426-EB1CE7AA4AB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82AE-4FC8-8426-EB1CE7AA4AB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Лист1!$D$46:$I$46</c:f>
              <c:numCache>
                <c:formatCode>General</c:formatCode>
                <c:ptCount val="6"/>
                <c:pt idx="0">
                  <c:v>3.5</c:v>
                </c:pt>
                <c:pt idx="1">
                  <c:v>3.71</c:v>
                </c:pt>
                <c:pt idx="2">
                  <c:v>3.4</c:v>
                </c:pt>
                <c:pt idx="3">
                  <c:v>3.56</c:v>
                </c:pt>
                <c:pt idx="4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AE-4FC8-8426-EB1CE7AA4A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421568"/>
        <c:axId val="221423104"/>
      </c:barChart>
      <c:catAx>
        <c:axId val="221421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1423104"/>
        <c:crosses val="autoZero"/>
        <c:auto val="1"/>
        <c:lblAlgn val="ctr"/>
        <c:lblOffset val="100"/>
        <c:noMultiLvlLbl val="0"/>
      </c:catAx>
      <c:valAx>
        <c:axId val="22142310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21421568"/>
        <c:crosses val="autoZero"/>
        <c:crossBetween val="between"/>
        <c:minorUnit val="0.5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Информатика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-9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Лист1!$C$47</c:f>
              <c:strCache>
                <c:ptCount val="1"/>
                <c:pt idx="0">
                  <c:v>Информатика и ИКТ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AA56-4DDA-A878-684490AEFEB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AA56-4DDA-A878-684490AEFEB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AA56-4DDA-A878-684490AEFEB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Лист1!$D$47:$I$47</c:f>
              <c:numCache>
                <c:formatCode>General</c:formatCode>
                <c:ptCount val="6"/>
                <c:pt idx="0">
                  <c:v>4.5</c:v>
                </c:pt>
                <c:pt idx="1">
                  <c:v>4.09</c:v>
                </c:pt>
                <c:pt idx="2">
                  <c:v>4.3</c:v>
                </c:pt>
                <c:pt idx="3">
                  <c:v>3.98</c:v>
                </c:pt>
                <c:pt idx="4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A56-4DDA-A878-684490AEFE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1645440"/>
        <c:axId val="221655424"/>
      </c:barChart>
      <c:catAx>
        <c:axId val="221645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1655424"/>
        <c:crosses val="autoZero"/>
        <c:auto val="1"/>
        <c:lblAlgn val="ctr"/>
        <c:lblOffset val="100"/>
        <c:noMultiLvlLbl val="0"/>
      </c:catAx>
      <c:valAx>
        <c:axId val="22165542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21645440"/>
        <c:crosses val="autoZero"/>
        <c:crossBetween val="between"/>
        <c:minorUnit val="0.5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>
                <a:latin typeface="Times New Roman" pitchFamily="18" charset="0"/>
                <a:cs typeface="Times New Roman" pitchFamily="18" charset="0"/>
              </a:rPr>
              <a:t>Английский язык-9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Лист1!$C$48</c:f>
              <c:strCache>
                <c:ptCount val="1"/>
                <c:pt idx="0">
                  <c:v>Английский язык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6B06-4E53-A0DF-46946F7842A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6B06-4E53-A0DF-46946F7842A4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6B06-4E53-A0DF-46946F7842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Лист1!$D$40:$I$41</c:f>
              <c:multiLvlStrCache>
                <c:ptCount val="6"/>
                <c:lvl>
                  <c:pt idx="0">
                    <c:v>Ср. балл ОУ</c:v>
                  </c:pt>
                  <c:pt idx="1">
                    <c:v>Ср. балл район</c:v>
                  </c:pt>
                  <c:pt idx="2">
                    <c:v>Ср. балл ОУ</c:v>
                  </c:pt>
                  <c:pt idx="3">
                    <c:v>Ср. балл район</c:v>
                  </c:pt>
                  <c:pt idx="4">
                    <c:v>Ср. балл ОУ</c:v>
                  </c:pt>
                  <c:pt idx="5">
                    <c:v>Ср. балл район</c:v>
                  </c:pt>
                </c:lvl>
                <c:lvl>
                  <c:pt idx="0">
                    <c:v>2016-2017</c:v>
                  </c:pt>
                  <c:pt idx="2">
                    <c:v>2017-2018</c:v>
                  </c:pt>
                  <c:pt idx="4">
                    <c:v>2018-2019</c:v>
                  </c:pt>
                </c:lvl>
              </c:multiLvlStrCache>
            </c:multiLvlStrRef>
          </c:cat>
          <c:val>
            <c:numRef>
              <c:f>Лист1!$D$48:$I$48</c:f>
              <c:numCache>
                <c:formatCode>General</c:formatCode>
                <c:ptCount val="6"/>
                <c:pt idx="0">
                  <c:v>3</c:v>
                </c:pt>
                <c:pt idx="1">
                  <c:v>3.59</c:v>
                </c:pt>
                <c:pt idx="2">
                  <c:v>3.5</c:v>
                </c:pt>
                <c:pt idx="3">
                  <c:v>4.1100000000000003</c:v>
                </c:pt>
                <c:pt idx="4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B06-4E53-A0DF-46946F7842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596096"/>
        <c:axId val="220597632"/>
      </c:barChart>
      <c:catAx>
        <c:axId val="220596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0597632"/>
        <c:crosses val="autoZero"/>
        <c:auto val="1"/>
        <c:lblAlgn val="ctr"/>
        <c:lblOffset val="100"/>
        <c:noMultiLvlLbl val="0"/>
      </c:catAx>
      <c:valAx>
        <c:axId val="22059763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2205960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503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933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067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54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763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123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67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363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87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23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C95F-E0AE-45D4-A07F-649E6539CB59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961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4C95F-E0AE-45D4-A07F-649E6539CB59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A54E4-1E52-488A-9800-272E0A685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17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977115"/>
              </p:ext>
            </p:extLst>
          </p:nvPr>
        </p:nvGraphicFramePr>
        <p:xfrm>
          <a:off x="539552" y="1052733"/>
          <a:ext cx="8280919" cy="2088234"/>
        </p:xfrm>
        <a:graphic>
          <a:graphicData uri="http://schemas.openxmlformats.org/drawingml/2006/table">
            <a:tbl>
              <a:tblPr firstRow="1" firstCol="1" bandRow="1"/>
              <a:tblGrid>
                <a:gridCol w="1188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4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9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18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18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945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Математика-9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Русский язык-9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32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Качество</a:t>
                      </a:r>
                      <a:endParaRPr lang="ru-RU" sz="1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Средний балл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ОУ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Средний балл район</a:t>
                      </a:r>
                      <a:endParaRPr lang="ru-RU" sz="1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Качество</a:t>
                      </a:r>
                      <a:endParaRPr lang="ru-RU" sz="1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Средний балл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Calibri"/>
                        </a:rPr>
                        <a:t>ОУ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Средний балл район</a:t>
                      </a:r>
                      <a:endParaRPr lang="ru-RU" sz="1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2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2016-2017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64%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3,7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3,7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95%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4,4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4,04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1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2017-2018</a:t>
                      </a:r>
                      <a:endParaRPr lang="ru-RU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66%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3,7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3,8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68%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3,9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4,05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19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1187624" y="116632"/>
            <a:ext cx="6912768" cy="648072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ГИА-9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7900770"/>
              </p:ext>
            </p:extLst>
          </p:nvPr>
        </p:nvGraphicFramePr>
        <p:xfrm>
          <a:off x="433016" y="3645024"/>
          <a:ext cx="4608512" cy="2671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1869961"/>
              </p:ext>
            </p:extLst>
          </p:nvPr>
        </p:nvGraphicFramePr>
        <p:xfrm>
          <a:off x="4932040" y="3717034"/>
          <a:ext cx="3528392" cy="2671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1232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2514536"/>
              </p:ext>
            </p:extLst>
          </p:nvPr>
        </p:nvGraphicFramePr>
        <p:xfrm>
          <a:off x="539552" y="188640"/>
          <a:ext cx="3744416" cy="2786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5287836"/>
              </p:ext>
            </p:extLst>
          </p:nvPr>
        </p:nvGraphicFramePr>
        <p:xfrm>
          <a:off x="5076056" y="268146"/>
          <a:ext cx="3816424" cy="2786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6991159"/>
              </p:ext>
            </p:extLst>
          </p:nvPr>
        </p:nvGraphicFramePr>
        <p:xfrm>
          <a:off x="1907704" y="3522687"/>
          <a:ext cx="5148064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95825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5138629"/>
              </p:ext>
            </p:extLst>
          </p:nvPr>
        </p:nvGraphicFramePr>
        <p:xfrm>
          <a:off x="179512" y="260648"/>
          <a:ext cx="4320480" cy="2671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8426137"/>
              </p:ext>
            </p:extLst>
          </p:nvPr>
        </p:nvGraphicFramePr>
        <p:xfrm>
          <a:off x="4572000" y="26064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1311983"/>
              </p:ext>
            </p:extLst>
          </p:nvPr>
        </p:nvGraphicFramePr>
        <p:xfrm>
          <a:off x="2411760" y="3645024"/>
          <a:ext cx="4176464" cy="2671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46859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7170340"/>
              </p:ext>
            </p:extLst>
          </p:nvPr>
        </p:nvGraphicFramePr>
        <p:xfrm>
          <a:off x="467544" y="116632"/>
          <a:ext cx="4104456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3873657"/>
              </p:ext>
            </p:extLst>
          </p:nvPr>
        </p:nvGraphicFramePr>
        <p:xfrm>
          <a:off x="3851920" y="314096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38420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62</Words>
  <Application>Microsoft Office PowerPoint</Application>
  <PresentationFormat>Экран (4:3)</PresentationFormat>
  <Paragraphs>43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24</cp:revision>
  <cp:lastPrinted>2019-08-26T10:03:46Z</cp:lastPrinted>
  <dcterms:created xsi:type="dcterms:W3CDTF">2019-04-09T10:25:12Z</dcterms:created>
  <dcterms:modified xsi:type="dcterms:W3CDTF">2019-09-05T13:37:15Z</dcterms:modified>
</cp:coreProperties>
</file>