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8" r:id="rId8"/>
    <p:sldId id="263" r:id="rId9"/>
    <p:sldId id="264" r:id="rId10"/>
    <p:sldId id="265" r:id="rId11"/>
    <p:sldId id="266" r:id="rId12"/>
  </p:sldIdLst>
  <p:sldSz cx="9144000" cy="6858000" type="screen4x3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52" autoAdjust="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Математика-9</a:t>
            </a:r>
          </a:p>
        </c:rich>
      </c:tx>
      <c:layout>
        <c:manualLayout>
          <c:xMode val="edge"/>
          <c:yMode val="edge"/>
          <c:x val="0.14830228335285162"/>
          <c:y val="2.7133737277054714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Лист1!$D$28</c:f>
              <c:strCache>
                <c:ptCount val="1"/>
                <c:pt idx="0">
                  <c:v>Средний балл ОУ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dLbl>
              <c:idx val="2"/>
              <c:layout>
                <c:manualLayout>
                  <c:x val="-2.2046161537606947E-2"/>
                  <c:y val="-1.80891581847031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355-4918-81EE-B043B38455D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Лист1!$C$29:$C$31</c:f>
              <c:strCache>
                <c:ptCount val="3"/>
                <c:pt idx="0">
                  <c:v>2016-2017</c:v>
                </c:pt>
                <c:pt idx="1">
                  <c:v>2017-2018</c:v>
                </c:pt>
                <c:pt idx="2">
                  <c:v>2018-2019</c:v>
                </c:pt>
              </c:strCache>
            </c:strRef>
          </c:cat>
          <c:val>
            <c:numRef>
              <c:f>Лист1!$D$29:$D$31</c:f>
              <c:numCache>
                <c:formatCode>General</c:formatCode>
                <c:ptCount val="3"/>
                <c:pt idx="0">
                  <c:v>3.7</c:v>
                </c:pt>
                <c:pt idx="1">
                  <c:v>3.7</c:v>
                </c:pt>
                <c:pt idx="2">
                  <c:v>4.5999999999999996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55-4918-81EE-B043B38455DF}"/>
            </c:ext>
          </c:extLst>
        </c:ser>
        <c:ser>
          <c:idx val="1"/>
          <c:order val="1"/>
          <c:tx>
            <c:strRef>
              <c:f>Лист1!$E$28</c:f>
              <c:strCache>
                <c:ptCount val="1"/>
                <c:pt idx="0">
                  <c:v>Средний балл район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0"/>
              <c:layout>
                <c:manualLayout>
                  <c:x val="2.2046161537606947E-2"/>
                  <c:y val="4.52228954617576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355-4918-81EE-B043B38455D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Лист1!$C$29:$C$31</c:f>
              <c:strCache>
                <c:ptCount val="3"/>
                <c:pt idx="0">
                  <c:v>2016-2017</c:v>
                </c:pt>
                <c:pt idx="1">
                  <c:v>2017-2018</c:v>
                </c:pt>
                <c:pt idx="2">
                  <c:v>2018-2019</c:v>
                </c:pt>
              </c:strCache>
            </c:strRef>
          </c:cat>
          <c:val>
            <c:numRef>
              <c:f>Лист1!$E$29:$E$31</c:f>
              <c:numCache>
                <c:formatCode>General</c:formatCode>
                <c:ptCount val="3"/>
                <c:pt idx="0">
                  <c:v>3.7</c:v>
                </c:pt>
                <c:pt idx="1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355-4918-81EE-B043B38455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9395072"/>
        <c:axId val="99396608"/>
      </c:barChart>
      <c:catAx>
        <c:axId val="993950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9396608"/>
        <c:crosses val="autoZero"/>
        <c:auto val="1"/>
        <c:lblAlgn val="ctr"/>
        <c:lblOffset val="100"/>
        <c:noMultiLvlLbl val="0"/>
      </c:catAx>
      <c:valAx>
        <c:axId val="9939660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993950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387458685146095"/>
          <c:y val="0.21653516482529148"/>
          <c:w val="0.3003004006499278"/>
          <c:h val="0.61780208985351859"/>
        </c:manualLayout>
      </c:layout>
      <c:overlay val="0"/>
      <c:txPr>
        <a:bodyPr/>
        <a:lstStyle/>
        <a:p>
          <a:pPr>
            <a:defRPr sz="18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География-9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Лист1!$C$49</c:f>
              <c:strCache>
                <c:ptCount val="1"/>
                <c:pt idx="0">
                  <c:v>География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6805-4484-8DF6-5BF87400A49E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3-6805-4484-8DF6-5BF87400A49E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5-6805-4484-8DF6-5BF87400A49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Лист1!$D$40:$I$41</c:f>
              <c:multiLvlStrCache>
                <c:ptCount val="6"/>
                <c:lvl>
                  <c:pt idx="0">
                    <c:v>Ср. балл ОУ</c:v>
                  </c:pt>
                  <c:pt idx="1">
                    <c:v>Ср. балл район</c:v>
                  </c:pt>
                  <c:pt idx="2">
                    <c:v>Ср. балл ОУ</c:v>
                  </c:pt>
                  <c:pt idx="3">
                    <c:v>Ср. балл район</c:v>
                  </c:pt>
                  <c:pt idx="4">
                    <c:v>Ср. балл ОУ</c:v>
                  </c:pt>
                  <c:pt idx="5">
                    <c:v>Ср. балл район</c:v>
                  </c:pt>
                </c:lvl>
                <c:lvl>
                  <c:pt idx="0">
                    <c:v>2016-2017</c:v>
                  </c:pt>
                  <c:pt idx="2">
                    <c:v>2017-2018</c:v>
                  </c:pt>
                  <c:pt idx="4">
                    <c:v>2018-2019</c:v>
                  </c:pt>
                </c:lvl>
              </c:multiLvlStrCache>
            </c:multiLvlStrRef>
          </c:cat>
          <c:val>
            <c:numRef>
              <c:f>Лист1!$D$49:$I$49</c:f>
              <c:numCache>
                <c:formatCode>General</c:formatCode>
                <c:ptCount val="6"/>
                <c:pt idx="0">
                  <c:v>4.0999999999999996</c:v>
                </c:pt>
                <c:pt idx="1">
                  <c:v>3.82</c:v>
                </c:pt>
                <c:pt idx="2">
                  <c:v>4.2</c:v>
                </c:pt>
                <c:pt idx="3">
                  <c:v>3.82</c:v>
                </c:pt>
                <c:pt idx="4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805-4484-8DF6-5BF87400A4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0693248"/>
        <c:axId val="220694784"/>
      </c:barChart>
      <c:catAx>
        <c:axId val="2206932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20694784"/>
        <c:crosses val="autoZero"/>
        <c:auto val="1"/>
        <c:lblAlgn val="ctr"/>
        <c:lblOffset val="100"/>
        <c:noMultiLvlLbl val="0"/>
      </c:catAx>
      <c:valAx>
        <c:axId val="22069478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220693248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/>
            </a:pPr>
            <a:r>
              <a:rPr lang="ru-RU" sz="3200">
                <a:latin typeface="Times New Roman" pitchFamily="18" charset="0"/>
                <a:cs typeface="Times New Roman" pitchFamily="18" charset="0"/>
              </a:rPr>
              <a:t>Русский язык-11</a:t>
            </a: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Лист1!$C$70</c:f>
              <c:strCache>
                <c:ptCount val="1"/>
                <c:pt idx="0">
                  <c:v>Средний балл ОУ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dLbl>
              <c:idx val="0"/>
              <c:layout>
                <c:manualLayout>
                  <c:x val="-1.0689048018233669E-2"/>
                  <c:y val="-3.61783163694062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423-49D1-BFA7-DB6C58E5231E}"/>
                </c:ext>
              </c:extLst>
            </c:dLbl>
            <c:dLbl>
              <c:idx val="1"/>
              <c:layout>
                <c:manualLayout>
                  <c:x val="-1.6968947894678371E-2"/>
                  <c:y val="-3.61783163694062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423-49D1-BFA7-DB6C58E5231E}"/>
                </c:ext>
              </c:extLst>
            </c:dLbl>
            <c:dLbl>
              <c:idx val="2"/>
              <c:layout>
                <c:manualLayout>
                  <c:x val="1.3227696922564158E-2"/>
                  <c:y val="-2.26114477308788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423-49D1-BFA7-DB6C58E523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Лист1!$B$71:$B$73</c:f>
              <c:strCache>
                <c:ptCount val="3"/>
                <c:pt idx="0">
                  <c:v>2016-2017</c:v>
                </c:pt>
                <c:pt idx="1">
                  <c:v>2017-2018</c:v>
                </c:pt>
                <c:pt idx="2">
                  <c:v>2018-2019</c:v>
                </c:pt>
              </c:strCache>
            </c:strRef>
          </c:cat>
          <c:val>
            <c:numRef>
              <c:f>Лист1!$C$71:$C$73</c:f>
              <c:numCache>
                <c:formatCode>General</c:formatCode>
                <c:ptCount val="3"/>
                <c:pt idx="0">
                  <c:v>69.66</c:v>
                </c:pt>
                <c:pt idx="1">
                  <c:v>67.3</c:v>
                </c:pt>
                <c:pt idx="2">
                  <c:v>72.400000000000006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423-49D1-BFA7-DB6C58E5231E}"/>
            </c:ext>
          </c:extLst>
        </c:ser>
        <c:ser>
          <c:idx val="1"/>
          <c:order val="1"/>
          <c:tx>
            <c:strRef>
              <c:f>Лист1!$D$70</c:f>
              <c:strCache>
                <c:ptCount val="1"/>
                <c:pt idx="0">
                  <c:v>Средний балл район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2067144054701006E-2"/>
                  <c:y val="-1.35668686385273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423-49D1-BFA7-DB6C58E5231E}"/>
                </c:ext>
              </c:extLst>
            </c:dLbl>
            <c:dLbl>
              <c:idx val="1"/>
              <c:layout>
                <c:manualLayout>
                  <c:x val="2.7992028663481834E-2"/>
                  <c:y val="-3.16560268232304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423-49D1-BFA7-DB6C58E5231E}"/>
                </c:ext>
              </c:extLst>
            </c:dLbl>
            <c:dLbl>
              <c:idx val="2"/>
              <c:layout>
                <c:manualLayout>
                  <c:x val="3.7478474613931792E-2"/>
                  <c:y val="-2.71337372770547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423-49D1-BFA7-DB6C58E523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Лист1!$B$71:$B$73</c:f>
              <c:strCache>
                <c:ptCount val="3"/>
                <c:pt idx="0">
                  <c:v>2016-2017</c:v>
                </c:pt>
                <c:pt idx="1">
                  <c:v>2017-2018</c:v>
                </c:pt>
                <c:pt idx="2">
                  <c:v>2018-2019</c:v>
                </c:pt>
              </c:strCache>
            </c:strRef>
          </c:cat>
          <c:val>
            <c:numRef>
              <c:f>Лист1!$D$71:$D$73</c:f>
              <c:numCache>
                <c:formatCode>General</c:formatCode>
                <c:ptCount val="3"/>
                <c:pt idx="0">
                  <c:v>69.25</c:v>
                </c:pt>
                <c:pt idx="1">
                  <c:v>69.36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423-49D1-BFA7-DB6C58E523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20770688"/>
        <c:axId val="220772224"/>
        <c:axId val="0"/>
      </c:bar3DChart>
      <c:catAx>
        <c:axId val="2207706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20772224"/>
        <c:crosses val="autoZero"/>
        <c:auto val="1"/>
        <c:lblAlgn val="ctr"/>
        <c:lblOffset val="100"/>
        <c:noMultiLvlLbl val="0"/>
      </c:catAx>
      <c:valAx>
        <c:axId val="22077222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2077068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8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>
                <a:latin typeface="Times New Roman" pitchFamily="18" charset="0"/>
                <a:cs typeface="Times New Roman" pitchFamily="18" charset="0"/>
              </a:defRPr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Математика</a:t>
            </a:r>
            <a:r>
              <a:rPr lang="ru-RU" sz="2000" baseline="0">
                <a:latin typeface="Times New Roman" pitchFamily="18" charset="0"/>
                <a:cs typeface="Times New Roman" pitchFamily="18" charset="0"/>
              </a:rPr>
              <a:t> базовая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</a:t>
            </a:r>
          </a:p>
        </c:rich>
      </c:tx>
      <c:overlay val="0"/>
    </c:title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Лист1!$C$77</c:f>
              <c:strCache>
                <c:ptCount val="1"/>
                <c:pt idx="0">
                  <c:v>Средний балл ОУ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2.240895963140614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4A9-48E8-8B5D-527514D5103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Лист1!$B$79:$B$81</c:f>
              <c:strCache>
                <c:ptCount val="3"/>
                <c:pt idx="0">
                  <c:v>2016-2017</c:v>
                </c:pt>
                <c:pt idx="1">
                  <c:v>2017-2018</c:v>
                </c:pt>
                <c:pt idx="2">
                  <c:v>2018-2019</c:v>
                </c:pt>
              </c:strCache>
            </c:strRef>
          </c:cat>
          <c:val>
            <c:numRef>
              <c:f>Лист1!$C$79:$C$81</c:f>
              <c:numCache>
                <c:formatCode>General</c:formatCode>
                <c:ptCount val="3"/>
                <c:pt idx="0">
                  <c:v>4.26</c:v>
                </c:pt>
                <c:pt idx="1">
                  <c:v>4.3</c:v>
                </c:pt>
                <c:pt idx="2">
                  <c:v>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A9-48E8-8B5D-527514D5103D}"/>
            </c:ext>
          </c:extLst>
        </c:ser>
        <c:ser>
          <c:idx val="1"/>
          <c:order val="1"/>
          <c:tx>
            <c:strRef>
              <c:f>Лист1!$D$77</c:f>
              <c:strCache>
                <c:ptCount val="1"/>
                <c:pt idx="0">
                  <c:v>Средний балл район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1.792716770512491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4A9-48E8-8B5D-527514D5103D}"/>
                </c:ext>
              </c:extLst>
            </c:dLbl>
            <c:dLbl>
              <c:idx val="2"/>
              <c:layout>
                <c:manualLayout>
                  <c:x val="2.997750372887120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4A9-48E8-8B5D-527514D5103D}"/>
                </c:ext>
              </c:extLst>
            </c:dLbl>
            <c:dLbl>
              <c:idx val="3"/>
              <c:layout>
                <c:manualLayout>
                  <c:x val="4.2577023299671592E-2"/>
                  <c:y val="3.85356454720616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4A9-48E8-8B5D-527514D5103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Лист1!$B$79:$B$81</c:f>
              <c:strCache>
                <c:ptCount val="3"/>
                <c:pt idx="0">
                  <c:v>2016-2017</c:v>
                </c:pt>
                <c:pt idx="1">
                  <c:v>2017-2018</c:v>
                </c:pt>
                <c:pt idx="2">
                  <c:v>2018-2019</c:v>
                </c:pt>
              </c:strCache>
            </c:strRef>
          </c:cat>
          <c:val>
            <c:numRef>
              <c:f>Лист1!$D$79:$D$81</c:f>
              <c:numCache>
                <c:formatCode>General</c:formatCode>
                <c:ptCount val="3"/>
                <c:pt idx="0">
                  <c:v>4.37</c:v>
                </c:pt>
                <c:pt idx="1">
                  <c:v>4.3600000000000003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4A9-48E8-8B5D-527514D510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344"/>
        <c:shape val="cylinder"/>
        <c:axId val="220468352"/>
        <c:axId val="220469888"/>
        <c:axId val="0"/>
      </c:bar3DChart>
      <c:catAx>
        <c:axId val="2204683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 b="1" i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20469888"/>
        <c:crosses val="autoZero"/>
        <c:auto val="1"/>
        <c:lblAlgn val="ctr"/>
        <c:lblOffset val="100"/>
        <c:noMultiLvlLbl val="0"/>
      </c:catAx>
      <c:valAx>
        <c:axId val="22046988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2046835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8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Математика</a:t>
            </a:r>
            <a:r>
              <a:rPr lang="ru-RU" baseline="0" dirty="0">
                <a:latin typeface="Times New Roman" pitchFamily="18" charset="0"/>
                <a:cs typeface="Times New Roman" pitchFamily="18" charset="0"/>
              </a:rPr>
              <a:t> профильная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Лист1!$C$89</c:f>
              <c:strCache>
                <c:ptCount val="1"/>
                <c:pt idx="0">
                  <c:v>Средний балл ОУ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-1.3961704676976827E-2"/>
                  <c:y val="8.04664519838624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1D7-4B62-BC90-56B23A67438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Лист1!$B$90:$B$93</c:f>
              <c:strCache>
                <c:ptCount val="4"/>
                <c:pt idx="1">
                  <c:v>2016-2017</c:v>
                </c:pt>
                <c:pt idx="2">
                  <c:v>2017-2018</c:v>
                </c:pt>
                <c:pt idx="3">
                  <c:v>2018-2019</c:v>
                </c:pt>
              </c:strCache>
            </c:strRef>
          </c:cat>
          <c:val>
            <c:numRef>
              <c:f>Лист1!$C$90:$C$93</c:f>
              <c:numCache>
                <c:formatCode>General</c:formatCode>
                <c:ptCount val="4"/>
                <c:pt idx="1">
                  <c:v>38.24</c:v>
                </c:pt>
                <c:pt idx="2">
                  <c:v>47.1</c:v>
                </c:pt>
                <c:pt idx="3">
                  <c:v>52.6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1D7-4B62-BC90-56B23A674384}"/>
            </c:ext>
          </c:extLst>
        </c:ser>
        <c:ser>
          <c:idx val="1"/>
          <c:order val="1"/>
          <c:tx>
            <c:strRef>
              <c:f>Лист1!$D$89</c:f>
              <c:strCache>
                <c:ptCount val="1"/>
                <c:pt idx="0">
                  <c:v>Средний балл район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2.279202279202283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1D7-4B62-BC90-56B23A674384}"/>
                </c:ext>
              </c:extLst>
            </c:dLbl>
            <c:dLbl>
              <c:idx val="2"/>
              <c:layout>
                <c:manualLayout>
                  <c:x val="2.849002849002848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1D7-4B62-BC90-56B23A674384}"/>
                </c:ext>
              </c:extLst>
            </c:dLbl>
            <c:dLbl>
              <c:idx val="3"/>
              <c:layout>
                <c:manualLayout>
                  <c:x val="2.469135802469144E-2"/>
                  <c:y val="4.21940928270042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1D7-4B62-BC90-56B23A67438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Лист1!$B$90:$B$93</c:f>
              <c:strCache>
                <c:ptCount val="4"/>
                <c:pt idx="1">
                  <c:v>2016-2017</c:v>
                </c:pt>
                <c:pt idx="2">
                  <c:v>2017-2018</c:v>
                </c:pt>
                <c:pt idx="3">
                  <c:v>2018-2019</c:v>
                </c:pt>
              </c:strCache>
            </c:strRef>
          </c:cat>
          <c:val>
            <c:numRef>
              <c:f>Лист1!$D$90:$D$93</c:f>
              <c:numCache>
                <c:formatCode>General</c:formatCode>
                <c:ptCount val="4"/>
                <c:pt idx="1">
                  <c:v>46.18</c:v>
                </c:pt>
                <c:pt idx="2">
                  <c:v>54.14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1D7-4B62-BC90-56B23A6743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20939008"/>
        <c:axId val="220940544"/>
        <c:axId val="0"/>
      </c:bar3DChart>
      <c:catAx>
        <c:axId val="22093900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20940544"/>
        <c:crosses val="autoZero"/>
        <c:auto val="1"/>
        <c:lblAlgn val="ctr"/>
        <c:lblOffset val="100"/>
        <c:noMultiLvlLbl val="0"/>
      </c:catAx>
      <c:valAx>
        <c:axId val="22094054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209390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Обществознание-11</a:t>
            </a:r>
          </a:p>
        </c:rich>
      </c:tx>
      <c:layout>
        <c:manualLayout>
          <c:xMode val="edge"/>
          <c:yMode val="edge"/>
          <c:x val="0.2331057767085708"/>
          <c:y val="3.1681602851900484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Лист1!$C$42</c:f>
              <c:strCache>
                <c:ptCount val="1"/>
                <c:pt idx="0">
                  <c:v>Обществознание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C14B-460D-856C-0E1E963F6D57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3-C14B-460D-856C-0E1E963F6D57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5-C14B-460D-856C-0E1E963F6D5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Лист1!$D$40:$I$41</c:f>
              <c:multiLvlStrCache>
                <c:ptCount val="6"/>
                <c:lvl>
                  <c:pt idx="0">
                    <c:v>Ср. балл ОУ</c:v>
                  </c:pt>
                  <c:pt idx="1">
                    <c:v>Ср. балл район</c:v>
                  </c:pt>
                  <c:pt idx="2">
                    <c:v>Ср. балл ОУ</c:v>
                  </c:pt>
                  <c:pt idx="3">
                    <c:v>Ср. балл район</c:v>
                  </c:pt>
                  <c:pt idx="4">
                    <c:v>Ср. балл ОУ</c:v>
                  </c:pt>
                  <c:pt idx="5">
                    <c:v>Ср. балл район</c:v>
                  </c:pt>
                </c:lvl>
                <c:lvl>
                  <c:pt idx="0">
                    <c:v>2016-2017</c:v>
                  </c:pt>
                  <c:pt idx="2">
                    <c:v>2017-2018</c:v>
                  </c:pt>
                  <c:pt idx="4">
                    <c:v>2018-2019</c:v>
                  </c:pt>
                </c:lvl>
              </c:multiLvlStrCache>
            </c:multiLvlStrRef>
          </c:cat>
          <c:val>
            <c:numRef>
              <c:f>Лист1!$D$42:$I$42</c:f>
              <c:numCache>
                <c:formatCode>General</c:formatCode>
                <c:ptCount val="6"/>
                <c:pt idx="0">
                  <c:v>49.46</c:v>
                </c:pt>
                <c:pt idx="1">
                  <c:v>56.9</c:v>
                </c:pt>
                <c:pt idx="2">
                  <c:v>55</c:v>
                </c:pt>
                <c:pt idx="3">
                  <c:v>58.41</c:v>
                </c:pt>
                <c:pt idx="4">
                  <c:v>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14B-460D-856C-0E1E963F6D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8803456"/>
        <c:axId val="198804992"/>
      </c:barChart>
      <c:catAx>
        <c:axId val="1988034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98804992"/>
        <c:crosses val="autoZero"/>
        <c:auto val="1"/>
        <c:lblAlgn val="ctr"/>
        <c:lblOffset val="100"/>
        <c:noMultiLvlLbl val="0"/>
      </c:catAx>
      <c:valAx>
        <c:axId val="19880499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98803456"/>
        <c:crosses val="autoZero"/>
        <c:crossBetween val="between"/>
        <c:minorUnit val="0.5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История-11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Лист1!$C$43</c:f>
              <c:strCache>
                <c:ptCount val="1"/>
                <c:pt idx="0">
                  <c:v>История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0D5D-458E-95FC-07C5811975C8}"/>
              </c:ext>
            </c:extLst>
          </c:dPt>
          <c:dPt>
            <c:idx val="1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3-0D5D-458E-95FC-07C5811975C8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5-0D5D-458E-95FC-07C5811975C8}"/>
              </c:ext>
            </c:extLst>
          </c:dPt>
          <c:dPt>
            <c:idx val="3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7-0D5D-458E-95FC-07C5811975C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Лист1!$D$40:$G$41</c:f>
              <c:multiLvlStrCache>
                <c:ptCount val="4"/>
                <c:lvl>
                  <c:pt idx="0">
                    <c:v>Ср. балл ОУ</c:v>
                  </c:pt>
                  <c:pt idx="1">
                    <c:v>Ср. балл район</c:v>
                  </c:pt>
                  <c:pt idx="2">
                    <c:v>Ср. балл ОУ</c:v>
                  </c:pt>
                  <c:pt idx="3">
                    <c:v>Ср. балл район</c:v>
                  </c:pt>
                </c:lvl>
                <c:lvl>
                  <c:pt idx="0">
                    <c:v>2016-2017</c:v>
                  </c:pt>
                  <c:pt idx="2">
                    <c:v>2017-2018</c:v>
                  </c:pt>
                </c:lvl>
              </c:multiLvlStrCache>
            </c:multiLvlStrRef>
          </c:cat>
          <c:val>
            <c:numRef>
              <c:f>Лист1!$D$43:$G$43</c:f>
              <c:numCache>
                <c:formatCode>General</c:formatCode>
                <c:ptCount val="4"/>
                <c:pt idx="0">
                  <c:v>51.25</c:v>
                </c:pt>
                <c:pt idx="1">
                  <c:v>57.79</c:v>
                </c:pt>
                <c:pt idx="2">
                  <c:v>40</c:v>
                </c:pt>
                <c:pt idx="3">
                  <c:v>52.68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D5D-458E-95FC-07C5811975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202042368"/>
        <c:axId val="221000448"/>
      </c:barChart>
      <c:catAx>
        <c:axId val="2020423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21000448"/>
        <c:crosses val="autoZero"/>
        <c:auto val="1"/>
        <c:lblAlgn val="ctr"/>
        <c:lblOffset val="100"/>
        <c:noMultiLvlLbl val="0"/>
      </c:catAx>
      <c:valAx>
        <c:axId val="22100044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2020423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Физика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11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Лист1!$C$44</c:f>
              <c:strCache>
                <c:ptCount val="1"/>
                <c:pt idx="0">
                  <c:v>Физика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1-739D-40AA-B1A6-C4B9BFC50245}"/>
              </c:ext>
            </c:extLst>
          </c:dPt>
          <c:dPt>
            <c:idx val="3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3-739D-40AA-B1A6-C4B9BFC50245}"/>
              </c:ext>
            </c:extLst>
          </c:dPt>
          <c:dPt>
            <c:idx val="5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5-739D-40AA-B1A6-C4B9BFC5024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Лист1!$D$40:$I$41</c:f>
              <c:multiLvlStrCache>
                <c:ptCount val="6"/>
                <c:lvl>
                  <c:pt idx="0">
                    <c:v>Ср. балл ОУ</c:v>
                  </c:pt>
                  <c:pt idx="1">
                    <c:v>Ср. балл район</c:v>
                  </c:pt>
                  <c:pt idx="2">
                    <c:v>Ср. балл ОУ</c:v>
                  </c:pt>
                  <c:pt idx="3">
                    <c:v>Ср. балл район</c:v>
                  </c:pt>
                  <c:pt idx="4">
                    <c:v>Ср. балл ОУ</c:v>
                  </c:pt>
                  <c:pt idx="5">
                    <c:v>Ср. балл район</c:v>
                  </c:pt>
                </c:lvl>
                <c:lvl>
                  <c:pt idx="0">
                    <c:v>2016-2017</c:v>
                  </c:pt>
                  <c:pt idx="2">
                    <c:v>2017-2018</c:v>
                  </c:pt>
                  <c:pt idx="4">
                    <c:v>2018-2019</c:v>
                  </c:pt>
                </c:lvl>
              </c:multiLvlStrCache>
            </c:multiLvlStrRef>
          </c:cat>
          <c:val>
            <c:numRef>
              <c:f>Лист1!$D$44:$I$44</c:f>
              <c:numCache>
                <c:formatCode>General</c:formatCode>
                <c:ptCount val="6"/>
                <c:pt idx="0">
                  <c:v>46.67</c:v>
                </c:pt>
                <c:pt idx="1">
                  <c:v>50.75</c:v>
                </c:pt>
                <c:pt idx="2">
                  <c:v>56</c:v>
                </c:pt>
                <c:pt idx="3">
                  <c:v>53.99</c:v>
                </c:pt>
                <c:pt idx="4">
                  <c:v>53.4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39D-40AA-B1A6-C4B9BFC502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1022080"/>
        <c:axId val="221023616"/>
      </c:barChart>
      <c:catAx>
        <c:axId val="2210220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21023616"/>
        <c:crosses val="autoZero"/>
        <c:auto val="1"/>
        <c:lblAlgn val="ctr"/>
        <c:lblOffset val="100"/>
        <c:noMultiLvlLbl val="0"/>
      </c:catAx>
      <c:valAx>
        <c:axId val="2210236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10220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Химия-11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Лист1!$C$45</c:f>
              <c:strCache>
                <c:ptCount val="1"/>
                <c:pt idx="0">
                  <c:v>Химия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A82E-4FC2-B3D0-BB0C539F12C9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3-A82E-4FC2-B3D0-BB0C539F12C9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5-A82E-4FC2-B3D0-BB0C539F12C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Лист1!$D$40:$I$41</c:f>
              <c:multiLvlStrCache>
                <c:ptCount val="6"/>
                <c:lvl>
                  <c:pt idx="0">
                    <c:v>Ср. балл ОУ</c:v>
                  </c:pt>
                  <c:pt idx="1">
                    <c:v>Ср. балл район</c:v>
                  </c:pt>
                  <c:pt idx="2">
                    <c:v>Ср. балл ОУ</c:v>
                  </c:pt>
                  <c:pt idx="3">
                    <c:v>Ср. балл район</c:v>
                  </c:pt>
                  <c:pt idx="4">
                    <c:v>Ср. балл ОУ</c:v>
                  </c:pt>
                  <c:pt idx="5">
                    <c:v>Ср. балл район</c:v>
                  </c:pt>
                </c:lvl>
                <c:lvl>
                  <c:pt idx="0">
                    <c:v>2016-2017</c:v>
                  </c:pt>
                  <c:pt idx="2">
                    <c:v>2017-2018</c:v>
                  </c:pt>
                  <c:pt idx="4">
                    <c:v>2018-2019</c:v>
                  </c:pt>
                </c:lvl>
              </c:multiLvlStrCache>
            </c:multiLvlStrRef>
          </c:cat>
          <c:val>
            <c:numRef>
              <c:f>Лист1!$D$45:$I$45</c:f>
              <c:numCache>
                <c:formatCode>General</c:formatCode>
                <c:ptCount val="6"/>
                <c:pt idx="0">
                  <c:v>78.5</c:v>
                </c:pt>
                <c:pt idx="1">
                  <c:v>61.28</c:v>
                </c:pt>
                <c:pt idx="2">
                  <c:v>71</c:v>
                </c:pt>
                <c:pt idx="3">
                  <c:v>59.7</c:v>
                </c:pt>
                <c:pt idx="4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82E-4FC2-B3D0-BB0C539F12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1402240"/>
        <c:axId val="221403776"/>
      </c:barChart>
      <c:catAx>
        <c:axId val="2214022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21403776"/>
        <c:crosses val="autoZero"/>
        <c:auto val="1"/>
        <c:lblAlgn val="ctr"/>
        <c:lblOffset val="100"/>
        <c:noMultiLvlLbl val="0"/>
      </c:catAx>
      <c:valAx>
        <c:axId val="221403776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221402240"/>
        <c:crosses val="autoZero"/>
        <c:crossBetween val="between"/>
        <c:minorUnit val="0.5"/>
      </c:valAx>
    </c:plotArea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Биология-11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Лист1!$C$46</c:f>
              <c:strCache>
                <c:ptCount val="1"/>
                <c:pt idx="0">
                  <c:v>Биология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82AE-4FC8-8426-EB1CE7AA4AB5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3-82AE-4FC8-8426-EB1CE7AA4AB5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5-82AE-4FC8-8426-EB1CE7AA4AB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Лист1!$D$40:$I$41</c:f>
              <c:multiLvlStrCache>
                <c:ptCount val="6"/>
                <c:lvl>
                  <c:pt idx="0">
                    <c:v>Ср. балл ОУ</c:v>
                  </c:pt>
                  <c:pt idx="1">
                    <c:v>Ср. балл район</c:v>
                  </c:pt>
                  <c:pt idx="2">
                    <c:v>Ср. балл ОУ</c:v>
                  </c:pt>
                  <c:pt idx="3">
                    <c:v>Ср. балл район</c:v>
                  </c:pt>
                  <c:pt idx="4">
                    <c:v>Ср. балл ОУ</c:v>
                  </c:pt>
                  <c:pt idx="5">
                    <c:v>Ср. балл район</c:v>
                  </c:pt>
                </c:lvl>
                <c:lvl>
                  <c:pt idx="0">
                    <c:v>2016-2017</c:v>
                  </c:pt>
                  <c:pt idx="2">
                    <c:v>2017-2018</c:v>
                  </c:pt>
                  <c:pt idx="4">
                    <c:v>2018-2019</c:v>
                  </c:pt>
                </c:lvl>
              </c:multiLvlStrCache>
            </c:multiLvlStrRef>
          </c:cat>
          <c:val>
            <c:numRef>
              <c:f>Лист1!$D$46:$I$46</c:f>
              <c:numCache>
                <c:formatCode>General</c:formatCode>
                <c:ptCount val="6"/>
                <c:pt idx="0">
                  <c:v>54.8</c:v>
                </c:pt>
                <c:pt idx="1">
                  <c:v>57.11</c:v>
                </c:pt>
                <c:pt idx="2">
                  <c:v>47.5</c:v>
                </c:pt>
                <c:pt idx="3">
                  <c:v>50.11</c:v>
                </c:pt>
                <c:pt idx="4">
                  <c:v>31.5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2AE-4FC8-8426-EB1CE7AA4A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1421568"/>
        <c:axId val="221423104"/>
      </c:barChart>
      <c:catAx>
        <c:axId val="2214215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21423104"/>
        <c:crosses val="autoZero"/>
        <c:auto val="1"/>
        <c:lblAlgn val="ctr"/>
        <c:lblOffset val="100"/>
        <c:noMultiLvlLbl val="0"/>
      </c:catAx>
      <c:valAx>
        <c:axId val="22142310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221421568"/>
        <c:crosses val="autoZero"/>
        <c:crossBetween val="between"/>
        <c:minorUnit val="0.5"/>
      </c:valAx>
    </c:plotArea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Информатика-11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Лист1!$C$47</c:f>
              <c:strCache>
                <c:ptCount val="1"/>
                <c:pt idx="0">
                  <c:v>Информатика и ИКТ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AA56-4DDA-A878-684490AEFEBC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3-AA56-4DDA-A878-684490AEFEBC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5-AA56-4DDA-A878-684490AEFEB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Лист1!$D$40:$I$41</c:f>
              <c:multiLvlStrCache>
                <c:ptCount val="6"/>
                <c:lvl>
                  <c:pt idx="0">
                    <c:v>Ср. балл ОУ</c:v>
                  </c:pt>
                  <c:pt idx="1">
                    <c:v>Ср. балл район</c:v>
                  </c:pt>
                  <c:pt idx="2">
                    <c:v>Ср. балл ОУ</c:v>
                  </c:pt>
                  <c:pt idx="3">
                    <c:v>Ср. балл район</c:v>
                  </c:pt>
                  <c:pt idx="4">
                    <c:v>Ср. балл ОУ</c:v>
                  </c:pt>
                  <c:pt idx="5">
                    <c:v>Ср. балл район</c:v>
                  </c:pt>
                </c:lvl>
                <c:lvl>
                  <c:pt idx="0">
                    <c:v>2016-2017</c:v>
                  </c:pt>
                  <c:pt idx="2">
                    <c:v>2017-2018</c:v>
                  </c:pt>
                  <c:pt idx="4">
                    <c:v>2018-2019</c:v>
                  </c:pt>
                </c:lvl>
              </c:multiLvlStrCache>
            </c:multiLvlStrRef>
          </c:cat>
          <c:val>
            <c:numRef>
              <c:f>Лист1!$D$47:$I$47</c:f>
              <c:numCache>
                <c:formatCode>General</c:formatCode>
                <c:ptCount val="6"/>
                <c:pt idx="0">
                  <c:v>50</c:v>
                </c:pt>
                <c:pt idx="1">
                  <c:v>61.08</c:v>
                </c:pt>
                <c:pt idx="2">
                  <c:v>52</c:v>
                </c:pt>
                <c:pt idx="3">
                  <c:v>61.26</c:v>
                </c:pt>
                <c:pt idx="4">
                  <c:v>58.5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A56-4DDA-A878-684490AEFE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1645440"/>
        <c:axId val="221655424"/>
      </c:barChart>
      <c:catAx>
        <c:axId val="2216454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21655424"/>
        <c:crosses val="autoZero"/>
        <c:auto val="1"/>
        <c:lblAlgn val="ctr"/>
        <c:lblOffset val="100"/>
        <c:noMultiLvlLbl val="0"/>
      </c:catAx>
      <c:valAx>
        <c:axId val="22165542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221645440"/>
        <c:crosses val="autoZero"/>
        <c:crossBetween val="between"/>
        <c:minorUnit val="0.5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Русский</a:t>
            </a:r>
            <a:r>
              <a:rPr lang="ru-RU" baseline="0">
                <a:latin typeface="Times New Roman" pitchFamily="18" charset="0"/>
                <a:cs typeface="Times New Roman" pitchFamily="18" charset="0"/>
              </a:rPr>
              <a:t> язык-9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Лист1!$F$28</c:f>
              <c:strCache>
                <c:ptCount val="1"/>
                <c:pt idx="0">
                  <c:v>Средний балл ОУ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Лист1!$C$29:$C$31</c:f>
              <c:strCache>
                <c:ptCount val="3"/>
                <c:pt idx="0">
                  <c:v>2016-2017</c:v>
                </c:pt>
                <c:pt idx="1">
                  <c:v>2017-2018</c:v>
                </c:pt>
                <c:pt idx="2">
                  <c:v>2018-2019</c:v>
                </c:pt>
              </c:strCache>
            </c:strRef>
          </c:cat>
          <c:val>
            <c:numRef>
              <c:f>Лист1!$F$29:$F$31</c:f>
              <c:numCache>
                <c:formatCode>General</c:formatCode>
                <c:ptCount val="3"/>
                <c:pt idx="0">
                  <c:v>4.4000000000000004</c:v>
                </c:pt>
                <c:pt idx="1">
                  <c:v>3.9</c:v>
                </c:pt>
                <c:pt idx="2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A1-43B3-8A76-7603CD0F7D1E}"/>
            </c:ext>
          </c:extLst>
        </c:ser>
        <c:ser>
          <c:idx val="1"/>
          <c:order val="1"/>
          <c:tx>
            <c:strRef>
              <c:f>Лист1!$G$28</c:f>
              <c:strCache>
                <c:ptCount val="1"/>
                <c:pt idx="0">
                  <c:v>Средний балл район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Лист1!$C$29:$C$31</c:f>
              <c:strCache>
                <c:ptCount val="3"/>
                <c:pt idx="0">
                  <c:v>2016-2017</c:v>
                </c:pt>
                <c:pt idx="1">
                  <c:v>2017-2018</c:v>
                </c:pt>
                <c:pt idx="2">
                  <c:v>2018-2019</c:v>
                </c:pt>
              </c:strCache>
            </c:strRef>
          </c:cat>
          <c:val>
            <c:numRef>
              <c:f>Лист1!$G$29:$G$31</c:f>
              <c:numCache>
                <c:formatCode>General</c:formatCode>
                <c:ptCount val="3"/>
                <c:pt idx="0">
                  <c:v>4.04</c:v>
                </c:pt>
                <c:pt idx="1">
                  <c:v>4.05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A1-43B3-8A76-7603CD0F7D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229888"/>
        <c:axId val="100231424"/>
      </c:barChart>
      <c:catAx>
        <c:axId val="1002298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0231424"/>
        <c:crosses val="autoZero"/>
        <c:auto val="1"/>
        <c:lblAlgn val="ctr"/>
        <c:lblOffset val="100"/>
        <c:noMultiLvlLbl val="0"/>
      </c:catAx>
      <c:valAx>
        <c:axId val="10023142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002298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Английский язык-11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Лист1!$C$48</c:f>
              <c:strCache>
                <c:ptCount val="1"/>
                <c:pt idx="0">
                  <c:v>Английский язык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6B06-4E53-A0DF-46946F7842A4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3-6B06-4E53-A0DF-46946F7842A4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5-6B06-4E53-A0DF-46946F7842A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Лист1!$D$40:$I$41</c:f>
              <c:multiLvlStrCache>
                <c:ptCount val="6"/>
                <c:lvl>
                  <c:pt idx="0">
                    <c:v>Ср. балл ОУ</c:v>
                  </c:pt>
                  <c:pt idx="1">
                    <c:v>Ср. балл район</c:v>
                  </c:pt>
                  <c:pt idx="2">
                    <c:v>Ср. балл ОУ</c:v>
                  </c:pt>
                  <c:pt idx="3">
                    <c:v>Ср. балл район</c:v>
                  </c:pt>
                  <c:pt idx="4">
                    <c:v>Ср. балл ОУ</c:v>
                  </c:pt>
                  <c:pt idx="5">
                    <c:v>Ср. балл район</c:v>
                  </c:pt>
                </c:lvl>
                <c:lvl>
                  <c:pt idx="0">
                    <c:v>2016-2017</c:v>
                  </c:pt>
                  <c:pt idx="2">
                    <c:v>2017-2018</c:v>
                  </c:pt>
                  <c:pt idx="4">
                    <c:v>2018-2019</c:v>
                  </c:pt>
                </c:lvl>
              </c:multiLvlStrCache>
            </c:multiLvlStrRef>
          </c:cat>
          <c:val>
            <c:numRef>
              <c:f>Лист1!$D$48:$I$48</c:f>
              <c:numCache>
                <c:formatCode>General</c:formatCode>
                <c:ptCount val="6"/>
                <c:pt idx="1">
                  <c:v>68.61</c:v>
                </c:pt>
                <c:pt idx="3">
                  <c:v>68.3</c:v>
                </c:pt>
                <c:pt idx="4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B06-4E53-A0DF-46946F7842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0596096"/>
        <c:axId val="220597632"/>
      </c:barChart>
      <c:catAx>
        <c:axId val="2205960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20597632"/>
        <c:crosses val="autoZero"/>
        <c:auto val="1"/>
        <c:lblAlgn val="ctr"/>
        <c:lblOffset val="100"/>
        <c:noMultiLvlLbl val="0"/>
      </c:catAx>
      <c:valAx>
        <c:axId val="22059763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2205960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География-11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Лист1!$C$49</c:f>
              <c:strCache>
                <c:ptCount val="1"/>
                <c:pt idx="0">
                  <c:v>География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6805-4484-8DF6-5BF87400A49E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3-6805-4484-8DF6-5BF87400A49E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5-6805-4484-8DF6-5BF87400A49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Лист1!$D$40:$I$41</c:f>
              <c:multiLvlStrCache>
                <c:ptCount val="6"/>
                <c:lvl>
                  <c:pt idx="0">
                    <c:v>Ср. балл ОУ</c:v>
                  </c:pt>
                  <c:pt idx="1">
                    <c:v>Ср. балл район</c:v>
                  </c:pt>
                  <c:pt idx="2">
                    <c:v>Ср. балл ОУ</c:v>
                  </c:pt>
                  <c:pt idx="3">
                    <c:v>Ср. балл район</c:v>
                  </c:pt>
                  <c:pt idx="4">
                    <c:v>Ср. балл ОУ</c:v>
                  </c:pt>
                  <c:pt idx="5">
                    <c:v>Ср. балл район</c:v>
                  </c:pt>
                </c:lvl>
                <c:lvl>
                  <c:pt idx="0">
                    <c:v>2016-2017</c:v>
                  </c:pt>
                  <c:pt idx="2">
                    <c:v>2017-2018</c:v>
                  </c:pt>
                  <c:pt idx="4">
                    <c:v>2018-2019</c:v>
                  </c:pt>
                </c:lvl>
              </c:multiLvlStrCache>
            </c:multiLvlStrRef>
          </c:cat>
          <c:val>
            <c:numRef>
              <c:f>Лист1!$D$49:$I$49</c:f>
              <c:numCache>
                <c:formatCode>General</c:formatCode>
                <c:ptCount val="6"/>
                <c:pt idx="0">
                  <c:v>4.0999999999999996</c:v>
                </c:pt>
                <c:pt idx="1">
                  <c:v>3.82</c:v>
                </c:pt>
                <c:pt idx="2">
                  <c:v>4.2</c:v>
                </c:pt>
                <c:pt idx="3">
                  <c:v>3.82</c:v>
                </c:pt>
                <c:pt idx="4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805-4484-8DF6-5BF87400A4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0693248"/>
        <c:axId val="220694784"/>
      </c:barChart>
      <c:catAx>
        <c:axId val="2206932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20694784"/>
        <c:crosses val="autoZero"/>
        <c:auto val="1"/>
        <c:lblAlgn val="ctr"/>
        <c:lblOffset val="100"/>
        <c:noMultiLvlLbl val="0"/>
      </c:catAx>
      <c:valAx>
        <c:axId val="22069478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220693248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Литература</a:t>
            </a:r>
            <a:r>
              <a:rPr lang="ru-RU" baseline="0" dirty="0"/>
              <a:t> - 11</a:t>
            </a:r>
            <a:endParaRPr lang="ru-RU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Лист1!$C$50</c:f>
              <c:strCache>
                <c:ptCount val="1"/>
                <c:pt idx="0">
                  <c:v>Литература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206A-43A9-A9D3-BEF0E62D19D5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3-206A-43A9-A9D3-BEF0E62D19D5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5-206A-43A9-A9D3-BEF0E62D19D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Лист1!$D$40:$I$41</c:f>
              <c:multiLvlStrCache>
                <c:ptCount val="6"/>
                <c:lvl>
                  <c:pt idx="0">
                    <c:v>Ср. балл ОУ</c:v>
                  </c:pt>
                  <c:pt idx="1">
                    <c:v>Ср. балл район</c:v>
                  </c:pt>
                  <c:pt idx="2">
                    <c:v>Ср. балл ОУ</c:v>
                  </c:pt>
                  <c:pt idx="3">
                    <c:v>Ср. балл район</c:v>
                  </c:pt>
                  <c:pt idx="4">
                    <c:v>Ср. балл ОУ</c:v>
                  </c:pt>
                  <c:pt idx="5">
                    <c:v>Ср. балл район</c:v>
                  </c:pt>
                </c:lvl>
                <c:lvl>
                  <c:pt idx="0">
                    <c:v>2016-2017</c:v>
                  </c:pt>
                  <c:pt idx="2">
                    <c:v>2017-2018</c:v>
                  </c:pt>
                  <c:pt idx="4">
                    <c:v>2018-2019</c:v>
                  </c:pt>
                </c:lvl>
              </c:multiLvlStrCache>
            </c:multiLvlStrRef>
          </c:cat>
          <c:val>
            <c:numRef>
              <c:f>Лист1!$D$50:$I$50</c:f>
              <c:numCache>
                <c:formatCode>General</c:formatCode>
                <c:ptCount val="6"/>
                <c:pt idx="0">
                  <c:v>54.8</c:v>
                </c:pt>
                <c:pt idx="1">
                  <c:v>57.21</c:v>
                </c:pt>
                <c:pt idx="2">
                  <c:v>62</c:v>
                </c:pt>
                <c:pt idx="3">
                  <c:v>64.790000000000006</c:v>
                </c:pt>
                <c:pt idx="4">
                  <c:v>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06A-43A9-A9D3-BEF0E62D19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0596096"/>
        <c:axId val="220597632"/>
      </c:barChart>
      <c:catAx>
        <c:axId val="2205960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20597632"/>
        <c:crosses val="autoZero"/>
        <c:auto val="1"/>
        <c:lblAlgn val="ctr"/>
        <c:lblOffset val="100"/>
        <c:noMultiLvlLbl val="0"/>
      </c:catAx>
      <c:valAx>
        <c:axId val="22059763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2205960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Обществознание-9</a:t>
            </a:r>
          </a:p>
        </c:rich>
      </c:tx>
      <c:layout>
        <c:manualLayout>
          <c:xMode val="edge"/>
          <c:yMode val="edge"/>
          <c:x val="0.2331057767085708"/>
          <c:y val="5.9026430821712092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Лист1!$C$42</c:f>
              <c:strCache>
                <c:ptCount val="1"/>
                <c:pt idx="0">
                  <c:v>Обществознание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C14B-460D-856C-0E1E963F6D57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3-C14B-460D-856C-0E1E963F6D57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5-C14B-460D-856C-0E1E963F6D5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Лист1!$D$40:$I$41</c:f>
              <c:multiLvlStrCache>
                <c:ptCount val="6"/>
                <c:lvl>
                  <c:pt idx="0">
                    <c:v>Ср. балл ОУ</c:v>
                  </c:pt>
                  <c:pt idx="1">
                    <c:v>Ср. балл район</c:v>
                  </c:pt>
                  <c:pt idx="2">
                    <c:v>Ср. балл ОУ</c:v>
                  </c:pt>
                  <c:pt idx="3">
                    <c:v>Ср. балл район</c:v>
                  </c:pt>
                  <c:pt idx="4">
                    <c:v>Ср. балл ОУ</c:v>
                  </c:pt>
                  <c:pt idx="5">
                    <c:v>Ср. балл район</c:v>
                  </c:pt>
                </c:lvl>
                <c:lvl>
                  <c:pt idx="0">
                    <c:v>2016-2017</c:v>
                  </c:pt>
                  <c:pt idx="2">
                    <c:v>2017-2018</c:v>
                  </c:pt>
                  <c:pt idx="4">
                    <c:v>2018-2019</c:v>
                  </c:pt>
                </c:lvl>
              </c:multiLvlStrCache>
            </c:multiLvlStrRef>
          </c:cat>
          <c:val>
            <c:numRef>
              <c:f>Лист1!$D$42:$I$42</c:f>
              <c:numCache>
                <c:formatCode>General</c:formatCode>
                <c:ptCount val="6"/>
                <c:pt idx="0">
                  <c:v>3.76</c:v>
                </c:pt>
                <c:pt idx="1">
                  <c:v>3.5</c:v>
                </c:pt>
                <c:pt idx="2">
                  <c:v>3.2</c:v>
                </c:pt>
                <c:pt idx="3">
                  <c:v>3.44</c:v>
                </c:pt>
                <c:pt idx="4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14B-460D-856C-0E1E963F6D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8803456"/>
        <c:axId val="198804992"/>
      </c:barChart>
      <c:catAx>
        <c:axId val="1988034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98804992"/>
        <c:crosses val="autoZero"/>
        <c:auto val="1"/>
        <c:lblAlgn val="ctr"/>
        <c:lblOffset val="100"/>
        <c:noMultiLvlLbl val="0"/>
      </c:catAx>
      <c:valAx>
        <c:axId val="19880499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98803456"/>
        <c:crosses val="autoZero"/>
        <c:crossBetween val="between"/>
        <c:minorUnit val="0.5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История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-9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Лист1!$C$43</c:f>
              <c:strCache>
                <c:ptCount val="1"/>
                <c:pt idx="0">
                  <c:v>История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0D5D-458E-95FC-07C5811975C8}"/>
              </c:ext>
            </c:extLst>
          </c:dPt>
          <c:dPt>
            <c:idx val="1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3-0D5D-458E-95FC-07C5811975C8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5-0D5D-458E-95FC-07C5811975C8}"/>
              </c:ext>
            </c:extLst>
          </c:dPt>
          <c:dPt>
            <c:idx val="3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7-0D5D-458E-95FC-07C5811975C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Лист1!$D$40:$G$41</c:f>
              <c:multiLvlStrCache>
                <c:ptCount val="4"/>
                <c:lvl>
                  <c:pt idx="0">
                    <c:v>Ср. балл ОУ</c:v>
                  </c:pt>
                  <c:pt idx="1">
                    <c:v>Ср. балл район</c:v>
                  </c:pt>
                  <c:pt idx="2">
                    <c:v>Ср. балл ОУ</c:v>
                  </c:pt>
                  <c:pt idx="3">
                    <c:v>Ср. балл район</c:v>
                  </c:pt>
                </c:lvl>
                <c:lvl>
                  <c:pt idx="0">
                    <c:v>2016-2017</c:v>
                  </c:pt>
                  <c:pt idx="2">
                    <c:v>2017-2018</c:v>
                  </c:pt>
                </c:lvl>
              </c:multiLvlStrCache>
            </c:multiLvlStrRef>
          </c:cat>
          <c:val>
            <c:numRef>
              <c:f>Лист1!$D$43:$G$43</c:f>
              <c:numCache>
                <c:formatCode>General</c:formatCode>
                <c:ptCount val="4"/>
                <c:pt idx="0">
                  <c:v>5</c:v>
                </c:pt>
                <c:pt idx="1">
                  <c:v>3.75</c:v>
                </c:pt>
                <c:pt idx="3">
                  <c:v>3.44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D5D-458E-95FC-07C5811975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202042368"/>
        <c:axId val="221000448"/>
      </c:barChart>
      <c:catAx>
        <c:axId val="2020423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21000448"/>
        <c:crosses val="autoZero"/>
        <c:auto val="1"/>
        <c:lblAlgn val="ctr"/>
        <c:lblOffset val="100"/>
        <c:noMultiLvlLbl val="0"/>
      </c:catAx>
      <c:valAx>
        <c:axId val="22100044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2020423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Физика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-9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Лист1!$C$44</c:f>
              <c:strCache>
                <c:ptCount val="1"/>
                <c:pt idx="0">
                  <c:v>Физика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1-739D-40AA-B1A6-C4B9BFC50245}"/>
              </c:ext>
            </c:extLst>
          </c:dPt>
          <c:dPt>
            <c:idx val="3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3-739D-40AA-B1A6-C4B9BFC50245}"/>
              </c:ext>
            </c:extLst>
          </c:dPt>
          <c:dPt>
            <c:idx val="5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5-739D-40AA-B1A6-C4B9BFC5024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Лист1!$D$40:$I$41</c:f>
              <c:multiLvlStrCache>
                <c:ptCount val="6"/>
                <c:lvl>
                  <c:pt idx="0">
                    <c:v>Ср. балл ОУ</c:v>
                  </c:pt>
                  <c:pt idx="1">
                    <c:v>Ср. балл район</c:v>
                  </c:pt>
                  <c:pt idx="2">
                    <c:v>Ср. балл ОУ</c:v>
                  </c:pt>
                  <c:pt idx="3">
                    <c:v>Ср. балл район</c:v>
                  </c:pt>
                  <c:pt idx="4">
                    <c:v>Ср. балл ОУ</c:v>
                  </c:pt>
                  <c:pt idx="5">
                    <c:v>Ср. балл район</c:v>
                  </c:pt>
                </c:lvl>
                <c:lvl>
                  <c:pt idx="0">
                    <c:v>2016-2017</c:v>
                  </c:pt>
                  <c:pt idx="2">
                    <c:v>2017-2018</c:v>
                  </c:pt>
                  <c:pt idx="4">
                    <c:v>2018-2019</c:v>
                  </c:pt>
                </c:lvl>
              </c:multiLvlStrCache>
            </c:multiLvlStrRef>
          </c:cat>
          <c:val>
            <c:numRef>
              <c:f>Лист1!$D$44:$I$44</c:f>
              <c:numCache>
                <c:formatCode>General</c:formatCode>
                <c:ptCount val="6"/>
                <c:pt idx="0">
                  <c:v>3.75</c:v>
                </c:pt>
                <c:pt idx="1">
                  <c:v>3.59</c:v>
                </c:pt>
                <c:pt idx="2">
                  <c:v>3</c:v>
                </c:pt>
                <c:pt idx="3">
                  <c:v>3.68</c:v>
                </c:pt>
                <c:pt idx="4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39D-40AA-B1A6-C4B9BFC502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1022080"/>
        <c:axId val="221023616"/>
      </c:barChart>
      <c:catAx>
        <c:axId val="2210220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21023616"/>
        <c:crosses val="autoZero"/>
        <c:auto val="1"/>
        <c:lblAlgn val="ctr"/>
        <c:lblOffset val="100"/>
        <c:noMultiLvlLbl val="0"/>
      </c:catAx>
      <c:valAx>
        <c:axId val="2210236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10220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Химия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-9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Лист1!$C$45</c:f>
              <c:strCache>
                <c:ptCount val="1"/>
                <c:pt idx="0">
                  <c:v>Химия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A82E-4FC2-B3D0-BB0C539F12C9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3-A82E-4FC2-B3D0-BB0C539F12C9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5-A82E-4FC2-B3D0-BB0C539F12C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Лист1!$D$40:$I$41</c:f>
              <c:multiLvlStrCache>
                <c:ptCount val="6"/>
                <c:lvl>
                  <c:pt idx="0">
                    <c:v>Ср. балл ОУ</c:v>
                  </c:pt>
                  <c:pt idx="1">
                    <c:v>Ср. балл район</c:v>
                  </c:pt>
                  <c:pt idx="2">
                    <c:v>Ср. балл ОУ</c:v>
                  </c:pt>
                  <c:pt idx="3">
                    <c:v>Ср. балл район</c:v>
                  </c:pt>
                  <c:pt idx="4">
                    <c:v>Ср. балл ОУ</c:v>
                  </c:pt>
                  <c:pt idx="5">
                    <c:v>Ср. балл район</c:v>
                  </c:pt>
                </c:lvl>
                <c:lvl>
                  <c:pt idx="0">
                    <c:v>2016-2017</c:v>
                  </c:pt>
                  <c:pt idx="2">
                    <c:v>2017-2018</c:v>
                  </c:pt>
                  <c:pt idx="4">
                    <c:v>2018-2019</c:v>
                  </c:pt>
                </c:lvl>
              </c:multiLvlStrCache>
            </c:multiLvlStrRef>
          </c:cat>
          <c:val>
            <c:numRef>
              <c:f>Лист1!$D$45:$I$45</c:f>
              <c:numCache>
                <c:formatCode>General</c:formatCode>
                <c:ptCount val="6"/>
                <c:pt idx="0">
                  <c:v>4.4000000000000004</c:v>
                </c:pt>
                <c:pt idx="1">
                  <c:v>4.04</c:v>
                </c:pt>
                <c:pt idx="2">
                  <c:v>4</c:v>
                </c:pt>
                <c:pt idx="3">
                  <c:v>4.5999999999999996</c:v>
                </c:pt>
                <c:pt idx="4">
                  <c:v>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82E-4FC2-B3D0-BB0C539F12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1402240"/>
        <c:axId val="221403776"/>
      </c:barChart>
      <c:catAx>
        <c:axId val="2214022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21403776"/>
        <c:crosses val="autoZero"/>
        <c:auto val="1"/>
        <c:lblAlgn val="ctr"/>
        <c:lblOffset val="100"/>
        <c:noMultiLvlLbl val="0"/>
      </c:catAx>
      <c:valAx>
        <c:axId val="221403776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221402240"/>
        <c:crosses val="autoZero"/>
        <c:crossBetween val="between"/>
        <c:minorUnit val="0.5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Биология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-9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Лист1!$C$46</c:f>
              <c:strCache>
                <c:ptCount val="1"/>
                <c:pt idx="0">
                  <c:v>Биология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82AE-4FC8-8426-EB1CE7AA4AB5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3-82AE-4FC8-8426-EB1CE7AA4AB5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5-82AE-4FC8-8426-EB1CE7AA4AB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Лист1!$D$40:$I$41</c:f>
              <c:multiLvlStrCache>
                <c:ptCount val="6"/>
                <c:lvl>
                  <c:pt idx="0">
                    <c:v>Ср. балл ОУ</c:v>
                  </c:pt>
                  <c:pt idx="1">
                    <c:v>Ср. балл район</c:v>
                  </c:pt>
                  <c:pt idx="2">
                    <c:v>Ср. балл ОУ</c:v>
                  </c:pt>
                  <c:pt idx="3">
                    <c:v>Ср. балл район</c:v>
                  </c:pt>
                  <c:pt idx="4">
                    <c:v>Ср. балл ОУ</c:v>
                  </c:pt>
                  <c:pt idx="5">
                    <c:v>Ср. балл район</c:v>
                  </c:pt>
                </c:lvl>
                <c:lvl>
                  <c:pt idx="0">
                    <c:v>2016-2017</c:v>
                  </c:pt>
                  <c:pt idx="2">
                    <c:v>2017-2018</c:v>
                  </c:pt>
                  <c:pt idx="4">
                    <c:v>2018-2019</c:v>
                  </c:pt>
                </c:lvl>
              </c:multiLvlStrCache>
            </c:multiLvlStrRef>
          </c:cat>
          <c:val>
            <c:numRef>
              <c:f>Лист1!$D$46:$I$46</c:f>
              <c:numCache>
                <c:formatCode>General</c:formatCode>
                <c:ptCount val="6"/>
                <c:pt idx="0">
                  <c:v>3.5</c:v>
                </c:pt>
                <c:pt idx="1">
                  <c:v>3.71</c:v>
                </c:pt>
                <c:pt idx="2">
                  <c:v>3.4</c:v>
                </c:pt>
                <c:pt idx="3">
                  <c:v>3.56</c:v>
                </c:pt>
                <c:pt idx="4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2AE-4FC8-8426-EB1CE7AA4A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1421568"/>
        <c:axId val="221423104"/>
      </c:barChart>
      <c:catAx>
        <c:axId val="2214215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21423104"/>
        <c:crosses val="autoZero"/>
        <c:auto val="1"/>
        <c:lblAlgn val="ctr"/>
        <c:lblOffset val="100"/>
        <c:noMultiLvlLbl val="0"/>
      </c:catAx>
      <c:valAx>
        <c:axId val="22142310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221421568"/>
        <c:crosses val="autoZero"/>
        <c:crossBetween val="between"/>
        <c:minorUnit val="0.5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Информатика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-9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Лист1!$C$47</c:f>
              <c:strCache>
                <c:ptCount val="1"/>
                <c:pt idx="0">
                  <c:v>Информатика и ИКТ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AA56-4DDA-A878-684490AEFEBC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3-AA56-4DDA-A878-684490AEFEBC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5-AA56-4DDA-A878-684490AEFEB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Лист1!$D$40:$I$41</c:f>
              <c:multiLvlStrCache>
                <c:ptCount val="6"/>
                <c:lvl>
                  <c:pt idx="0">
                    <c:v>Ср. балл ОУ</c:v>
                  </c:pt>
                  <c:pt idx="1">
                    <c:v>Ср. балл район</c:v>
                  </c:pt>
                  <c:pt idx="2">
                    <c:v>Ср. балл ОУ</c:v>
                  </c:pt>
                  <c:pt idx="3">
                    <c:v>Ср. балл район</c:v>
                  </c:pt>
                  <c:pt idx="4">
                    <c:v>Ср. балл ОУ</c:v>
                  </c:pt>
                  <c:pt idx="5">
                    <c:v>Ср. балл район</c:v>
                  </c:pt>
                </c:lvl>
                <c:lvl>
                  <c:pt idx="0">
                    <c:v>2016-2017</c:v>
                  </c:pt>
                  <c:pt idx="2">
                    <c:v>2017-2018</c:v>
                  </c:pt>
                  <c:pt idx="4">
                    <c:v>2018-2019</c:v>
                  </c:pt>
                </c:lvl>
              </c:multiLvlStrCache>
            </c:multiLvlStrRef>
          </c:cat>
          <c:val>
            <c:numRef>
              <c:f>Лист1!$D$47:$I$47</c:f>
              <c:numCache>
                <c:formatCode>General</c:formatCode>
                <c:ptCount val="6"/>
                <c:pt idx="0">
                  <c:v>4.5</c:v>
                </c:pt>
                <c:pt idx="1">
                  <c:v>4.09</c:v>
                </c:pt>
                <c:pt idx="2">
                  <c:v>4.3</c:v>
                </c:pt>
                <c:pt idx="3">
                  <c:v>3.98</c:v>
                </c:pt>
                <c:pt idx="4">
                  <c:v>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A56-4DDA-A878-684490AEFE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1645440"/>
        <c:axId val="221655424"/>
      </c:barChart>
      <c:catAx>
        <c:axId val="2216454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21655424"/>
        <c:crosses val="autoZero"/>
        <c:auto val="1"/>
        <c:lblAlgn val="ctr"/>
        <c:lblOffset val="100"/>
        <c:noMultiLvlLbl val="0"/>
      </c:catAx>
      <c:valAx>
        <c:axId val="22165542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221645440"/>
        <c:crosses val="autoZero"/>
        <c:crossBetween val="between"/>
        <c:minorUnit val="0.5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Английский язык-9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Лист1!$C$48</c:f>
              <c:strCache>
                <c:ptCount val="1"/>
                <c:pt idx="0">
                  <c:v>Английский язык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6B06-4E53-A0DF-46946F7842A4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3-6B06-4E53-A0DF-46946F7842A4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5-6B06-4E53-A0DF-46946F7842A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Лист1!$D$40:$I$41</c:f>
              <c:multiLvlStrCache>
                <c:ptCount val="6"/>
                <c:lvl>
                  <c:pt idx="0">
                    <c:v>Ср. балл ОУ</c:v>
                  </c:pt>
                  <c:pt idx="1">
                    <c:v>Ср. балл район</c:v>
                  </c:pt>
                  <c:pt idx="2">
                    <c:v>Ср. балл ОУ</c:v>
                  </c:pt>
                  <c:pt idx="3">
                    <c:v>Ср. балл район</c:v>
                  </c:pt>
                  <c:pt idx="4">
                    <c:v>Ср. балл ОУ</c:v>
                  </c:pt>
                  <c:pt idx="5">
                    <c:v>Ср. балл район</c:v>
                  </c:pt>
                </c:lvl>
                <c:lvl>
                  <c:pt idx="0">
                    <c:v>2016-2017</c:v>
                  </c:pt>
                  <c:pt idx="2">
                    <c:v>2017-2018</c:v>
                  </c:pt>
                  <c:pt idx="4">
                    <c:v>2018-2019</c:v>
                  </c:pt>
                </c:lvl>
              </c:multiLvlStrCache>
            </c:multiLvlStrRef>
          </c:cat>
          <c:val>
            <c:numRef>
              <c:f>Лист1!$D$48:$I$48</c:f>
              <c:numCache>
                <c:formatCode>General</c:formatCode>
                <c:ptCount val="6"/>
                <c:pt idx="0">
                  <c:v>3</c:v>
                </c:pt>
                <c:pt idx="1">
                  <c:v>3.59</c:v>
                </c:pt>
                <c:pt idx="2">
                  <c:v>3.5</c:v>
                </c:pt>
                <c:pt idx="3">
                  <c:v>4.1100000000000003</c:v>
                </c:pt>
                <c:pt idx="4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B06-4E53-A0DF-46946F7842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0596096"/>
        <c:axId val="220597632"/>
      </c:barChart>
      <c:catAx>
        <c:axId val="2205960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20597632"/>
        <c:crosses val="autoZero"/>
        <c:auto val="1"/>
        <c:lblAlgn val="ctr"/>
        <c:lblOffset val="100"/>
        <c:noMultiLvlLbl val="0"/>
      </c:catAx>
      <c:valAx>
        <c:axId val="22059763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2205960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4C95F-E0AE-45D4-A07F-649E6539CB59}" type="datetimeFigureOut">
              <a:rPr lang="ru-RU" smtClean="0"/>
              <a:t>04.09.2019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A54E4-1E52-488A-9800-272E0A6852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8503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4C95F-E0AE-45D4-A07F-649E6539CB59}" type="datetimeFigureOut">
              <a:rPr lang="ru-RU" smtClean="0"/>
              <a:t>04.09.2019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A54E4-1E52-488A-9800-272E0A6852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1933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4C95F-E0AE-45D4-A07F-649E6539CB59}" type="datetimeFigureOut">
              <a:rPr lang="ru-RU" smtClean="0"/>
              <a:t>04.09.2019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A54E4-1E52-488A-9800-272E0A6852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2067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4C95F-E0AE-45D4-A07F-649E6539CB59}" type="datetimeFigureOut">
              <a:rPr lang="ru-RU" smtClean="0"/>
              <a:t>04.09.2019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A54E4-1E52-488A-9800-272E0A6852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54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4C95F-E0AE-45D4-A07F-649E6539CB59}" type="datetimeFigureOut">
              <a:rPr lang="ru-RU" smtClean="0"/>
              <a:t>04.09.2019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A54E4-1E52-488A-9800-272E0A6852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763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4C95F-E0AE-45D4-A07F-649E6539CB59}" type="datetimeFigureOut">
              <a:rPr lang="ru-RU" smtClean="0"/>
              <a:t>04.09.2019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A54E4-1E52-488A-9800-272E0A6852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0123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4C95F-E0AE-45D4-A07F-649E6539CB59}" type="datetimeFigureOut">
              <a:rPr lang="ru-RU" smtClean="0"/>
              <a:t>04.09.2019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A54E4-1E52-488A-9800-272E0A6852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674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4C95F-E0AE-45D4-A07F-649E6539CB59}" type="datetimeFigureOut">
              <a:rPr lang="ru-RU" smtClean="0"/>
              <a:t>04.09.2019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A54E4-1E52-488A-9800-272E0A6852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0363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4C95F-E0AE-45D4-A07F-649E6539CB59}" type="datetimeFigureOut">
              <a:rPr lang="ru-RU" smtClean="0"/>
              <a:t>04.09.2019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A54E4-1E52-488A-9800-272E0A6852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4872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4C95F-E0AE-45D4-A07F-649E6539CB59}" type="datetimeFigureOut">
              <a:rPr lang="ru-RU" smtClean="0"/>
              <a:t>04.09.2019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A54E4-1E52-488A-9800-272E0A6852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7239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4C95F-E0AE-45D4-A07F-649E6539CB59}" type="datetimeFigureOut">
              <a:rPr lang="ru-RU" smtClean="0"/>
              <a:t>04.09.2019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A54E4-1E52-488A-9800-272E0A6852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961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4C95F-E0AE-45D4-A07F-649E6539CB59}" type="datetimeFigureOut">
              <a:rPr lang="ru-RU" smtClean="0"/>
              <a:t>04.09.2019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A54E4-1E52-488A-9800-272E0A6852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517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7977115"/>
              </p:ext>
            </p:extLst>
          </p:nvPr>
        </p:nvGraphicFramePr>
        <p:xfrm>
          <a:off x="539552" y="1052733"/>
          <a:ext cx="8280919" cy="2088234"/>
        </p:xfrm>
        <a:graphic>
          <a:graphicData uri="http://schemas.openxmlformats.org/drawingml/2006/table">
            <a:tbl>
              <a:tblPr firstRow="1" firstCol="1" bandRow="1"/>
              <a:tblGrid>
                <a:gridCol w="11887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4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4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9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9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18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18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1945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Математика-9</a:t>
                      </a:r>
                      <a:endParaRPr lang="ru-RU" sz="20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Русский язык-9</a:t>
                      </a:r>
                      <a:endParaRPr lang="ru-RU" sz="20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32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Качество</a:t>
                      </a:r>
                      <a:endParaRPr lang="ru-RU" sz="1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Средний балл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</a:rPr>
                        <a:t>ОУ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Средний балл район</a:t>
                      </a:r>
                      <a:endParaRPr lang="ru-RU" sz="1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Качество</a:t>
                      </a:r>
                      <a:endParaRPr lang="ru-RU" sz="1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Средний балл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</a:rPr>
                        <a:t>ОУ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Средний балл район</a:t>
                      </a:r>
                      <a:endParaRPr lang="ru-RU" sz="1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2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2016-2017</a:t>
                      </a:r>
                      <a:endParaRPr lang="ru-RU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64%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3,7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3,7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95%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4,4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4,04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1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2017-2018</a:t>
                      </a:r>
                      <a:endParaRPr lang="ru-RU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66%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3,7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3,8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68%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3,9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4,05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19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2018-2019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1187624" y="116632"/>
            <a:ext cx="6912768" cy="648072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ГИА-9</a:t>
            </a: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7900770"/>
              </p:ext>
            </p:extLst>
          </p:nvPr>
        </p:nvGraphicFramePr>
        <p:xfrm>
          <a:off x="433016" y="3645024"/>
          <a:ext cx="4608512" cy="2671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1869961"/>
              </p:ext>
            </p:extLst>
          </p:nvPr>
        </p:nvGraphicFramePr>
        <p:xfrm>
          <a:off x="4932040" y="3717034"/>
          <a:ext cx="3528392" cy="2671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21232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5137098"/>
              </p:ext>
            </p:extLst>
          </p:nvPr>
        </p:nvGraphicFramePr>
        <p:xfrm>
          <a:off x="179512" y="260648"/>
          <a:ext cx="4320480" cy="2671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5024971"/>
              </p:ext>
            </p:extLst>
          </p:nvPr>
        </p:nvGraphicFramePr>
        <p:xfrm>
          <a:off x="4572000" y="26064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4523382"/>
              </p:ext>
            </p:extLst>
          </p:nvPr>
        </p:nvGraphicFramePr>
        <p:xfrm>
          <a:off x="2411760" y="3645024"/>
          <a:ext cx="4176464" cy="2671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976984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0480427"/>
              </p:ext>
            </p:extLst>
          </p:nvPr>
        </p:nvGraphicFramePr>
        <p:xfrm>
          <a:off x="323528" y="260648"/>
          <a:ext cx="3744416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3395468"/>
              </p:ext>
            </p:extLst>
          </p:nvPr>
        </p:nvGraphicFramePr>
        <p:xfrm>
          <a:off x="2123728" y="3212976"/>
          <a:ext cx="5076056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Диаграмма 12">
            <a:extLst>
              <a:ext uri="{FF2B5EF4-FFF2-40B4-BE49-F238E27FC236}">
                <a16:creationId xmlns:a16="http://schemas.microsoft.com/office/drawing/2014/main" id="{BDBFFD57-0838-4815-A073-B0D2E621BDE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764103"/>
              </p:ext>
            </p:extLst>
          </p:nvPr>
        </p:nvGraphicFramePr>
        <p:xfrm>
          <a:off x="4697009" y="260648"/>
          <a:ext cx="4104456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61777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2514536"/>
              </p:ext>
            </p:extLst>
          </p:nvPr>
        </p:nvGraphicFramePr>
        <p:xfrm>
          <a:off x="539552" y="188640"/>
          <a:ext cx="3744416" cy="2786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5287836"/>
              </p:ext>
            </p:extLst>
          </p:nvPr>
        </p:nvGraphicFramePr>
        <p:xfrm>
          <a:off x="5076056" y="268146"/>
          <a:ext cx="3816424" cy="2786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6991159"/>
              </p:ext>
            </p:extLst>
          </p:nvPr>
        </p:nvGraphicFramePr>
        <p:xfrm>
          <a:off x="1907704" y="3522687"/>
          <a:ext cx="5148064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495825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5138629"/>
              </p:ext>
            </p:extLst>
          </p:nvPr>
        </p:nvGraphicFramePr>
        <p:xfrm>
          <a:off x="179512" y="260648"/>
          <a:ext cx="4320480" cy="2671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8426137"/>
              </p:ext>
            </p:extLst>
          </p:nvPr>
        </p:nvGraphicFramePr>
        <p:xfrm>
          <a:off x="4572000" y="26064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1311983"/>
              </p:ext>
            </p:extLst>
          </p:nvPr>
        </p:nvGraphicFramePr>
        <p:xfrm>
          <a:off x="2411760" y="3645024"/>
          <a:ext cx="4176464" cy="2671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46859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7170340"/>
              </p:ext>
            </p:extLst>
          </p:nvPr>
        </p:nvGraphicFramePr>
        <p:xfrm>
          <a:off x="467544" y="116632"/>
          <a:ext cx="4104456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3873657"/>
              </p:ext>
            </p:extLst>
          </p:nvPr>
        </p:nvGraphicFramePr>
        <p:xfrm>
          <a:off x="3851920" y="314096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43842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088758"/>
              </p:ext>
            </p:extLst>
          </p:nvPr>
        </p:nvGraphicFramePr>
        <p:xfrm>
          <a:off x="827584" y="915686"/>
          <a:ext cx="7668000" cy="45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1"/>
          <p:cNvSpPr txBox="1">
            <a:spLocks/>
          </p:cNvSpPr>
          <p:nvPr/>
        </p:nvSpPr>
        <p:spPr>
          <a:xfrm>
            <a:off x="1115616" y="260648"/>
            <a:ext cx="6912768" cy="648072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ГИА-11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03648" y="537321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5036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0120326"/>
              </p:ext>
            </p:extLst>
          </p:nvPr>
        </p:nvGraphicFramePr>
        <p:xfrm>
          <a:off x="107504" y="188640"/>
          <a:ext cx="7920880" cy="3295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6445488"/>
              </p:ext>
            </p:extLst>
          </p:nvPr>
        </p:nvGraphicFramePr>
        <p:xfrm>
          <a:off x="3275856" y="3284984"/>
          <a:ext cx="5112568" cy="31565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2683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7DAB381F-6478-4FD0-A214-52EA27ABD01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23528" y="908720"/>
          <a:ext cx="8442937" cy="533939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8354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75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10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7585">
                  <a:extLst>
                    <a:ext uri="{9D8B030D-6E8A-4147-A177-3AD203B41FA5}">
                      <a16:colId xmlns:a16="http://schemas.microsoft.com/office/drawing/2014/main" val="1103637470"/>
                    </a:ext>
                  </a:extLst>
                </a:gridCol>
                <a:gridCol w="904335">
                  <a:extLst>
                    <a:ext uri="{9D8B030D-6E8A-4147-A177-3AD203B41FA5}">
                      <a16:colId xmlns:a16="http://schemas.microsoft.com/office/drawing/2014/main" val="2319049896"/>
                    </a:ext>
                  </a:extLst>
                </a:gridCol>
                <a:gridCol w="7853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14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26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75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29202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предмет</a:t>
                      </a:r>
                      <a:endParaRPr lang="ru-RU" sz="2000" b="0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средний балл</a:t>
                      </a:r>
                      <a:endParaRPr lang="ru-RU" sz="2000" b="1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65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2015-2016</a:t>
                      </a:r>
                      <a:endParaRPr lang="ru-RU" sz="2000" b="0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2016-2017</a:t>
                      </a:r>
                      <a:endParaRPr lang="ru-RU" sz="2000" b="0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2017-2018</a:t>
                      </a:r>
                      <a:endParaRPr lang="ru-RU" sz="2000" b="0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2018-2019</a:t>
                      </a:r>
                      <a:endParaRPr lang="ru-RU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65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СБ ОУ</a:t>
                      </a:r>
                      <a:endParaRPr lang="ru-RU" sz="2000" b="1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СБ район</a:t>
                      </a:r>
                      <a:endParaRPr lang="ru-RU" sz="2000" b="1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СБ ОУ</a:t>
                      </a:r>
                      <a:endParaRPr lang="ru-RU" sz="2000" b="1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СБ район</a:t>
                      </a:r>
                      <a:endParaRPr lang="ru-RU" sz="2000" b="1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СБ ОУ</a:t>
                      </a:r>
                      <a:endParaRPr lang="ru-RU" sz="2000" b="1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СБ район</a:t>
                      </a:r>
                      <a:endParaRPr lang="ru-RU" sz="2000" b="1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СБ ОУ</a:t>
                      </a:r>
                      <a:endParaRPr lang="ru-RU" sz="2000" b="1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СБ район</a:t>
                      </a:r>
                      <a:endParaRPr lang="ru-RU" sz="2000" b="1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01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Обществознание</a:t>
                      </a:r>
                      <a:endParaRPr lang="ru-RU" sz="2000" b="1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3,3</a:t>
                      </a:r>
                      <a:endParaRPr lang="ru-RU" sz="20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3,25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3,3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3,5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3,2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3,44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3,8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2000" b="0" i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География</a:t>
                      </a:r>
                      <a:endParaRPr lang="ru-RU" sz="2000" b="1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3,67</a:t>
                      </a:r>
                      <a:endParaRPr lang="ru-RU" sz="20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3,33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3,3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3,8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4,2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3,8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4,5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2000" b="0" i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0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Биология</a:t>
                      </a:r>
                      <a:endParaRPr lang="ru-RU" sz="2000" b="1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3,2</a:t>
                      </a:r>
                      <a:endParaRPr lang="ru-RU" sz="20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3,3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3,3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3,71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3,4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3,56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3,5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2000" b="0" i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80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Английский язык</a:t>
                      </a:r>
                      <a:endParaRPr lang="ru-RU" sz="2000" b="1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-</a:t>
                      </a:r>
                      <a:endParaRPr lang="ru-RU" sz="20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3,79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3,4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3,59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3,5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4,11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3,2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2000" b="0" i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80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Информатика и ИКТ</a:t>
                      </a:r>
                      <a:endParaRPr lang="ru-RU" sz="2000" b="1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4,0</a:t>
                      </a:r>
                      <a:endParaRPr lang="ru-RU" sz="20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4,1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4,0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4,09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4,3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3,98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4,3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20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4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История</a:t>
                      </a:r>
                      <a:endParaRPr lang="ru-RU" sz="2000" b="1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3,5</a:t>
                      </a:r>
                      <a:endParaRPr lang="ru-RU" sz="20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2,97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3,5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3,75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-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-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20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4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Физика</a:t>
                      </a:r>
                      <a:endParaRPr lang="ru-RU" sz="2000" b="1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3,3</a:t>
                      </a:r>
                      <a:endParaRPr lang="ru-RU" sz="20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3,29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3,2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3,59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3,0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3,68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3,3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20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4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Химия</a:t>
                      </a:r>
                      <a:endParaRPr lang="ru-RU" sz="2000" b="1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4,67</a:t>
                      </a:r>
                      <a:endParaRPr lang="ru-RU" sz="20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4,26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4,0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4,04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4,0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4,15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4,6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20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456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Литература</a:t>
                      </a:r>
                      <a:endParaRPr lang="ru-RU" sz="2000" b="1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-</a:t>
                      </a:r>
                      <a:endParaRPr lang="ru-RU" sz="20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-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-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20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-</a:t>
                      </a: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386BD55-43D1-445D-8661-767731211478}"/>
              </a:ext>
            </a:extLst>
          </p:cNvPr>
          <p:cNvSpPr/>
          <p:nvPr/>
        </p:nvSpPr>
        <p:spPr>
          <a:xfrm>
            <a:off x="2699792" y="260647"/>
            <a:ext cx="37444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Результаты ОГЭ по выбор</a:t>
            </a:r>
            <a:r>
              <a:rPr lang="ru-RU" sz="2400" dirty="0"/>
              <a:t>у</a:t>
            </a:r>
          </a:p>
          <a:p>
            <a:r>
              <a:rPr lang="ru-RU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31770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6050364"/>
              </p:ext>
            </p:extLst>
          </p:nvPr>
        </p:nvGraphicFramePr>
        <p:xfrm>
          <a:off x="395534" y="1196752"/>
          <a:ext cx="8280920" cy="5112569"/>
        </p:xfrm>
        <a:graphic>
          <a:graphicData uri="http://schemas.openxmlformats.org/drawingml/2006/table">
            <a:tbl>
              <a:tblPr firstRow="1" firstCol="1" bandRow="1"/>
              <a:tblGrid>
                <a:gridCol w="18306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89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2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2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18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18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18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7935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>
                          <a:effectLst/>
                          <a:latin typeface="Times New Roman"/>
                          <a:ea typeface="Times New Roman"/>
                        </a:rPr>
                        <a:t>предмет</a:t>
                      </a:r>
                      <a:endParaRPr lang="ru-RU" sz="20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>
                          <a:effectLst/>
                          <a:latin typeface="Times New Roman"/>
                          <a:ea typeface="Times New Roman"/>
                        </a:rPr>
                        <a:t>Средний балл</a:t>
                      </a:r>
                      <a:endParaRPr lang="ru-RU" sz="20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37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effectLst/>
                          <a:latin typeface="Times New Roman"/>
                          <a:ea typeface="Times New Roman"/>
                        </a:rPr>
                        <a:t>2016-2017</a:t>
                      </a:r>
                      <a:endParaRPr lang="ru-RU" sz="14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effectLst/>
                          <a:latin typeface="Times New Roman"/>
                          <a:ea typeface="Times New Roman"/>
                        </a:rPr>
                        <a:t>2017-2018</a:t>
                      </a:r>
                      <a:endParaRPr lang="ru-RU" sz="14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37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0" dirty="0">
                          <a:effectLst/>
                          <a:latin typeface="Times New Roman"/>
                          <a:ea typeface="Times New Roman"/>
                        </a:rPr>
                        <a:t>СБ ОУ</a:t>
                      </a:r>
                      <a:endParaRPr lang="ru-RU" sz="16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0" dirty="0">
                          <a:effectLst/>
                          <a:latin typeface="Times New Roman"/>
                          <a:ea typeface="Times New Roman"/>
                        </a:rPr>
                        <a:t>СБ район</a:t>
                      </a:r>
                      <a:endParaRPr lang="ru-RU" sz="16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0" dirty="0">
                          <a:effectLst/>
                          <a:latin typeface="Times New Roman"/>
                          <a:ea typeface="Times New Roman"/>
                        </a:rPr>
                        <a:t>СБ ОУ</a:t>
                      </a:r>
                      <a:endParaRPr lang="ru-RU" sz="16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0" dirty="0">
                          <a:effectLst/>
                          <a:latin typeface="Times New Roman"/>
                          <a:ea typeface="Times New Roman"/>
                        </a:rPr>
                        <a:t>СБ район</a:t>
                      </a:r>
                      <a:endParaRPr lang="ru-RU" sz="16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0" dirty="0">
                          <a:effectLst/>
                          <a:latin typeface="Times New Roman"/>
                          <a:ea typeface="Times New Roman"/>
                        </a:rPr>
                        <a:t>СБ ОУ</a:t>
                      </a:r>
                      <a:endParaRPr lang="ru-RU" sz="16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0" dirty="0">
                          <a:effectLst/>
                          <a:latin typeface="Times New Roman"/>
                          <a:ea typeface="Times New Roman"/>
                        </a:rPr>
                        <a:t>СБ район</a:t>
                      </a:r>
                      <a:endParaRPr lang="ru-RU" sz="16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1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i="0" dirty="0">
                          <a:effectLst/>
                          <a:latin typeface="Times New Roman"/>
                          <a:ea typeface="Times New Roman"/>
                        </a:rPr>
                        <a:t>Обществознание</a:t>
                      </a:r>
                      <a:endParaRPr lang="ru-RU" sz="18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49,46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56,9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55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58,41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59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0" i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1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i="0" dirty="0">
                          <a:effectLst/>
                          <a:latin typeface="Times New Roman"/>
                          <a:ea typeface="Times New Roman"/>
                        </a:rPr>
                        <a:t>География</a:t>
                      </a:r>
                      <a:endParaRPr lang="ru-RU" sz="18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68,79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61,05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0" i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55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i="0" dirty="0">
                          <a:effectLst/>
                          <a:latin typeface="Times New Roman"/>
                          <a:ea typeface="Times New Roman"/>
                        </a:rPr>
                        <a:t>Биология</a:t>
                      </a:r>
                      <a:endParaRPr lang="ru-RU" sz="18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54,8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57,11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47,5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50,11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31,5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0" i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82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i="0" dirty="0">
                          <a:effectLst/>
                          <a:latin typeface="Times New Roman"/>
                          <a:ea typeface="Times New Roman"/>
                        </a:rPr>
                        <a:t>Английский язык</a:t>
                      </a:r>
                      <a:endParaRPr lang="ru-RU" sz="18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68,61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68,3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36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0" i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82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i="0" dirty="0">
                          <a:effectLst/>
                          <a:latin typeface="Times New Roman"/>
                          <a:ea typeface="Times New Roman"/>
                        </a:rPr>
                        <a:t>Информатика и ИКТ</a:t>
                      </a:r>
                      <a:endParaRPr lang="ru-RU" sz="18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61,08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61,26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58,5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0" i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1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i="0">
                          <a:effectLst/>
                          <a:latin typeface="Times New Roman"/>
                          <a:ea typeface="Times New Roman"/>
                        </a:rPr>
                        <a:t>История</a:t>
                      </a:r>
                      <a:endParaRPr lang="ru-RU" sz="1800" b="1" i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51,25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57,79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40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52,68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65,5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0" i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1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i="0" dirty="0">
                          <a:effectLst/>
                          <a:latin typeface="Times New Roman"/>
                          <a:ea typeface="Times New Roman"/>
                        </a:rPr>
                        <a:t>Физика</a:t>
                      </a:r>
                      <a:endParaRPr lang="ru-RU" sz="18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46,67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50,75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56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53,99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53,4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0" i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41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i="0" dirty="0">
                          <a:effectLst/>
                          <a:latin typeface="Times New Roman"/>
                          <a:ea typeface="Times New Roman"/>
                        </a:rPr>
                        <a:t>Химия</a:t>
                      </a:r>
                      <a:endParaRPr lang="ru-RU" sz="18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78,5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61,28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71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59,7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49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0" i="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842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Литература</a:t>
                      </a:r>
                      <a:endParaRPr lang="ru-RU" sz="16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54,8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57,21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62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64,79</a:t>
                      </a:r>
                    </a:p>
                    <a:p>
                      <a:endParaRPr lang="ru-RU" sz="1600" b="0" i="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>
                          <a:effectLst/>
                          <a:latin typeface="Times New Roman"/>
                          <a:ea typeface="Times New Roman"/>
                        </a:rPr>
                        <a:t>77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979712" y="384339"/>
            <a:ext cx="5111552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Результаты ЕГЭ по выбору 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36225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3718472"/>
              </p:ext>
            </p:extLst>
          </p:nvPr>
        </p:nvGraphicFramePr>
        <p:xfrm>
          <a:off x="539552" y="188640"/>
          <a:ext cx="3744416" cy="2786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5998894"/>
              </p:ext>
            </p:extLst>
          </p:nvPr>
        </p:nvGraphicFramePr>
        <p:xfrm>
          <a:off x="5076056" y="268146"/>
          <a:ext cx="3816424" cy="2786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0727684"/>
              </p:ext>
            </p:extLst>
          </p:nvPr>
        </p:nvGraphicFramePr>
        <p:xfrm>
          <a:off x="1907704" y="3522687"/>
          <a:ext cx="5148064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247815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264</Words>
  <Application>Microsoft Office PowerPoint</Application>
  <PresentationFormat>Экран (4:3)</PresentationFormat>
  <Paragraphs>209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Татьяна Аркадьевна Куташова</cp:lastModifiedBy>
  <cp:revision>23</cp:revision>
  <cp:lastPrinted>2019-08-26T10:03:46Z</cp:lastPrinted>
  <dcterms:created xsi:type="dcterms:W3CDTF">2019-04-09T10:25:12Z</dcterms:created>
  <dcterms:modified xsi:type="dcterms:W3CDTF">2019-09-04T11:03:51Z</dcterms:modified>
</cp:coreProperties>
</file>