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13" r:id="rId2"/>
    <p:sldId id="506" r:id="rId3"/>
    <p:sldId id="507" r:id="rId4"/>
    <p:sldId id="494" r:id="rId5"/>
    <p:sldId id="505" r:id="rId6"/>
    <p:sldId id="490" r:id="rId7"/>
    <p:sldId id="491" r:id="rId8"/>
    <p:sldId id="492" r:id="rId9"/>
    <p:sldId id="493" r:id="rId10"/>
    <p:sldId id="495" r:id="rId11"/>
    <p:sldId id="497" r:id="rId12"/>
    <p:sldId id="498" r:id="rId13"/>
    <p:sldId id="499" r:id="rId14"/>
    <p:sldId id="509" r:id="rId15"/>
    <p:sldId id="510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4F5A9"/>
    <a:srgbClr val="FFFF00"/>
    <a:srgbClr val="FFCC00"/>
    <a:srgbClr val="86ABF6"/>
    <a:srgbClr val="632523"/>
    <a:srgbClr val="FF3300"/>
    <a:srgbClr val="80ABD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5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584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4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33757-1E10-4DCF-832B-29E8FCD8C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8361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584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4"/>
            <a:ext cx="294565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2" tIns="45706" rIns="91412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2182E70-795E-48B3-8F23-986365202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28445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FFFAE-3E23-41E2-91C7-2E08969BB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850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D1264-DC4E-4280-828C-7D68055E6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863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289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289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9B285-5507-4251-841C-423AAA509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038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667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8A20D-A2A8-4BC1-B03B-59CC60D98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13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D81DF-EE8F-4948-B780-011D7CCDE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15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DEBEC-BB05-4897-A576-E2E3009F8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66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EE9E7-42D8-4BB8-95BF-2C3A15DE7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12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4D416-CEF9-48A4-A428-4B9515D94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7058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9ABE5-B6B1-4DB0-AB8B-46FF669E2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376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811FC-B86D-4D93-8143-25DC4361D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33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787CE-B69D-47F4-BC54-489542A27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848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FBC62-577F-4475-A78A-BC20AA6E7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81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D94E2F7-6521-4A85-BEF5-F915B7544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b="1" dirty="0" smtClean="0"/>
              <a:t>ГИА-9</a:t>
            </a:r>
          </a:p>
          <a:p>
            <a:pPr marL="0" indent="0" algn="ctr">
              <a:buNone/>
            </a:pPr>
            <a:r>
              <a:rPr lang="ru-RU" sz="2200" dirty="0" smtClean="0"/>
              <a:t>ПОРЯДОК проведения </a:t>
            </a:r>
            <a:r>
              <a:rPr lang="ru-RU" sz="2200" dirty="0"/>
              <a:t>государственной итоговой </a:t>
            </a:r>
            <a:r>
              <a:rPr lang="ru-RU" sz="2200" dirty="0" smtClean="0"/>
              <a:t>аттестации по </a:t>
            </a:r>
            <a:r>
              <a:rPr lang="ru-RU" sz="2200" dirty="0"/>
              <a:t>образовательным программам основного общего </a:t>
            </a:r>
            <a:r>
              <a:rPr lang="ru-RU" sz="2200" dirty="0" smtClean="0"/>
              <a:t>образования. Утвержден </a:t>
            </a:r>
            <a:r>
              <a:rPr lang="ru-RU" sz="2200" dirty="0"/>
              <a:t>приказом Министерства просвещения и Рособрнадзора от 07.11.2018 №189/1513 </a:t>
            </a:r>
            <a:endParaRPr lang="ru-RU" sz="2200" dirty="0" smtClean="0"/>
          </a:p>
          <a:p>
            <a:pPr marL="0" indent="0" algn="ctr">
              <a:buNone/>
            </a:pPr>
            <a:r>
              <a:rPr lang="ru-RU" sz="2200" dirty="0" smtClean="0"/>
              <a:t>(</a:t>
            </a:r>
            <a:r>
              <a:rPr lang="ru-RU" sz="2200" dirty="0"/>
              <a:t>зарегистрирован Министерством юстиции Российской Федерации </a:t>
            </a:r>
            <a:r>
              <a:rPr lang="ru-RU" sz="2200" dirty="0" smtClean="0"/>
              <a:t>10 декабря 2018 </a:t>
            </a:r>
            <a:r>
              <a:rPr lang="ru-RU" sz="2200" dirty="0"/>
              <a:t>г., регистрационный </a:t>
            </a:r>
            <a:r>
              <a:rPr lang="ru-RU" sz="2200" dirty="0" smtClean="0"/>
              <a:t>№52953)</a:t>
            </a:r>
          </a:p>
          <a:p>
            <a:pPr marL="0" indent="0" algn="ctr">
              <a:buNone/>
            </a:pPr>
            <a:r>
              <a:rPr lang="ru-RU" sz="2200" b="1" dirty="0" smtClean="0"/>
              <a:t>ГИА-11</a:t>
            </a:r>
          </a:p>
          <a:p>
            <a:pPr marL="0" indent="0" algn="ctr">
              <a:buNone/>
            </a:pPr>
            <a:r>
              <a:rPr lang="ru-RU" sz="2200" dirty="0" smtClean="0"/>
              <a:t>ПОРЯДОК проведения </a:t>
            </a:r>
            <a:r>
              <a:rPr lang="ru-RU" sz="2200" dirty="0"/>
              <a:t>государственной итоговой </a:t>
            </a:r>
            <a:r>
              <a:rPr lang="ru-RU" sz="2200" dirty="0" smtClean="0"/>
              <a:t>аттестации по </a:t>
            </a:r>
            <a:r>
              <a:rPr lang="ru-RU" sz="2200" dirty="0"/>
              <a:t>образовательным программам </a:t>
            </a:r>
            <a:r>
              <a:rPr lang="ru-RU" sz="2200" dirty="0" smtClean="0"/>
              <a:t>среднего общего образования. Утвержден </a:t>
            </a:r>
            <a:r>
              <a:rPr lang="ru-RU" sz="2200" dirty="0"/>
              <a:t>приказом Министерства просвещения и Рособрнадзора от 07.11.2018 №</a:t>
            </a:r>
            <a:r>
              <a:rPr lang="ru-RU" sz="2200" dirty="0" smtClean="0"/>
              <a:t>190/1512 </a:t>
            </a:r>
          </a:p>
          <a:p>
            <a:pPr marL="0" indent="0" algn="ctr">
              <a:buNone/>
            </a:pPr>
            <a:r>
              <a:rPr lang="ru-RU" sz="2200" dirty="0" smtClean="0"/>
              <a:t>(</a:t>
            </a:r>
            <a:r>
              <a:rPr lang="ru-RU" sz="2200" dirty="0"/>
              <a:t>зарегистрирован Министерством юстиции Российской Федерации 10 декабря 2018 г., регистрационный №</a:t>
            </a:r>
            <a:r>
              <a:rPr lang="ru-RU" sz="2200" dirty="0" smtClean="0"/>
              <a:t>52952)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5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496783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Выпускники </a:t>
            </a:r>
            <a:r>
              <a:rPr lang="ru-RU" sz="2000" dirty="0"/>
              <a:t>прошлых лет при подаче заявления предъявляют оригиналы документов об образовании или </a:t>
            </a:r>
            <a:r>
              <a:rPr lang="ru-RU" sz="2000" b="1" dirty="0">
                <a:solidFill>
                  <a:srgbClr val="FF0000"/>
                </a:solidFill>
              </a:rPr>
              <a:t>заверенные копии документов об образовании</a:t>
            </a:r>
            <a:r>
              <a:rPr lang="ru-RU" sz="2000" dirty="0"/>
              <a:t>. Оригинал (копия) иностранного документа об образовании предъявляется с заверенным переводом с иностранного языка</a:t>
            </a:r>
            <a:r>
              <a:rPr lang="ru-RU" sz="2000" dirty="0" smtClean="0"/>
              <a:t>. </a:t>
            </a:r>
          </a:p>
          <a:p>
            <a:pPr marL="0" indent="0">
              <a:buNone/>
            </a:pPr>
            <a:r>
              <a:rPr lang="ru-RU" sz="2000" dirty="0" smtClean="0"/>
              <a:t>…</a:t>
            </a:r>
          </a:p>
          <a:p>
            <a:pPr marL="0" indent="0">
              <a:buNone/>
            </a:pPr>
            <a:r>
              <a:rPr lang="ru-RU" sz="2000" i="1" dirty="0" smtClean="0"/>
              <a:t>(пункт 16)</a:t>
            </a:r>
          </a:p>
          <a:p>
            <a:pPr marL="0" indent="0">
              <a:buNone/>
            </a:pPr>
            <a:r>
              <a:rPr lang="ru-RU" sz="1400" i="1" dirty="0" smtClean="0"/>
              <a:t>В соответствии с законодательством РФ, «надлежащим </a:t>
            </a:r>
            <a:r>
              <a:rPr lang="ru-RU" sz="1400" i="1" dirty="0"/>
              <a:t>образом заверенной копией» может быть </a:t>
            </a:r>
            <a:r>
              <a:rPr lang="ru-RU" sz="1400" i="1" dirty="0" smtClean="0"/>
              <a:t>признана </a:t>
            </a:r>
            <a:r>
              <a:rPr lang="ru-RU" sz="1400" dirty="0"/>
              <a:t>, либо нотариально заверенная копия документа, осуществленная нотариусом в соответствии с требованиями статей 48, 77, 79 «Основ законодательства РФ о нотариате», либо копия документа, заверенная юридическим лицом с соблюдением  у</a:t>
            </a:r>
            <a:r>
              <a:rPr lang="ru-RU" sz="1400" dirty="0" smtClean="0"/>
              <a:t>каза </a:t>
            </a:r>
            <a:r>
              <a:rPr lang="ru-RU" sz="1400" dirty="0"/>
              <a:t>Президиума ВС СССР от 04.08.1983 № </a:t>
            </a:r>
            <a:r>
              <a:rPr lang="ru-RU" sz="1400" dirty="0" smtClean="0"/>
              <a:t>9779-Х и требований  ГОСТов </a:t>
            </a:r>
            <a:r>
              <a:rPr lang="ru-RU" sz="1400" dirty="0"/>
              <a:t> </a:t>
            </a:r>
            <a:r>
              <a:rPr lang="ru-RU" sz="1400" dirty="0" smtClean="0"/>
              <a:t>ГОСТ Р51141-98, ГОСТ Р6.30-2003. </a:t>
            </a:r>
          </a:p>
          <a:p>
            <a:pPr marL="0" indent="0">
              <a:buNone/>
            </a:pPr>
            <a:r>
              <a:rPr lang="ru-RU" sz="1400" dirty="0"/>
              <a:t>При этом необходимо отметить, что копии не нотариально удостоверенные могут быть признаны «надлежащим образом заверенными» только в том случае, если юридическое лицо, заверившее такие копии, имеет правомерный доступ к подлиннику документа (подлинник документа находится в его законном распоряжении, например, был адресован и доставлен организации способом, подтверждающим факт доставки корреспонденции) или если юридическое лицо является стороной сделки и располагает подлинным экземпляром договора.</a:t>
            </a:r>
            <a:r>
              <a:rPr lang="ru-RU" sz="1400" dirty="0" smtClean="0"/>
              <a:t> </a:t>
            </a:r>
            <a:endParaRPr lang="ru-RU" sz="1400" i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511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/>
              <a:t>Участники ГИА, получившие </a:t>
            </a:r>
            <a:r>
              <a:rPr lang="ru-RU" u="sng" dirty="0"/>
              <a:t>неудовлетворительный результат </a:t>
            </a:r>
            <a:r>
              <a:rPr lang="ru-RU" dirty="0"/>
              <a:t>на ЕГЭ </a:t>
            </a:r>
            <a:r>
              <a:rPr lang="ru-RU" u="sng" dirty="0"/>
              <a:t>по математике</a:t>
            </a:r>
            <a:r>
              <a:rPr lang="ru-RU" dirty="0"/>
              <a:t>, </a:t>
            </a:r>
            <a:r>
              <a:rPr lang="ru-RU" u="sng" dirty="0">
                <a:solidFill>
                  <a:srgbClr val="FF0000"/>
                </a:solidFill>
              </a:rPr>
              <a:t>вправе изменить выбранный ими ранее уровень</a:t>
            </a:r>
            <a:r>
              <a:rPr lang="ru-RU" dirty="0"/>
              <a:t> ЕГЭ по математике для повторного участия в ЕГЭ в резервные </a:t>
            </a:r>
            <a:r>
              <a:rPr lang="ru-RU" dirty="0" smtClean="0"/>
              <a:t>сроки</a:t>
            </a:r>
          </a:p>
          <a:p>
            <a:pPr marL="0" indent="0">
              <a:buNone/>
            </a:pPr>
            <a:r>
              <a:rPr lang="ru-RU" i="1" dirty="0" smtClean="0"/>
              <a:t>(пункт 51)</a:t>
            </a:r>
            <a:endParaRPr lang="ru-RU" i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0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…</a:t>
            </a:r>
          </a:p>
          <a:p>
            <a:r>
              <a:rPr lang="ru-RU" sz="2000" dirty="0"/>
              <a:t>В здании (комплексе зданий), где расположен ППЭ, </a:t>
            </a:r>
            <a:r>
              <a:rPr lang="ru-RU" sz="2000" b="1" dirty="0">
                <a:solidFill>
                  <a:srgbClr val="FF0000"/>
                </a:solidFill>
              </a:rPr>
              <a:t>до входа в ППЭ</a:t>
            </a:r>
            <a:r>
              <a:rPr lang="ru-RU" sz="2000" dirty="0"/>
              <a:t> выделяются:</a:t>
            </a:r>
          </a:p>
          <a:p>
            <a:r>
              <a:rPr lang="ru-RU" sz="2000" dirty="0"/>
              <a:t>места для хранения личных вещей участников экзамена, организаторов, медицинских работников, технических специалистов, экзаменаторов-собеседников и ассистентов;</a:t>
            </a:r>
          </a:p>
          <a:p>
            <a:r>
              <a:rPr lang="ru-RU" sz="2000" dirty="0"/>
              <a:t>помещение для представителей образовательных организаций, сопровождающих обучающихся, экстернов (далее - сопровождающие);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помещение для представителей средств массовой информации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…</a:t>
            </a:r>
          </a:p>
          <a:p>
            <a:pPr marL="0" indent="0">
              <a:buNone/>
            </a:pPr>
            <a:r>
              <a:rPr lang="ru-RU" sz="2000" i="1" dirty="0" smtClean="0"/>
              <a:t>(пункт 56)</a:t>
            </a:r>
            <a:endParaRPr lang="ru-RU" sz="2000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1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…</a:t>
            </a:r>
          </a:p>
          <a:p>
            <a:pPr marL="0" indent="0" algn="just">
              <a:buNone/>
            </a:pPr>
            <a:r>
              <a:rPr lang="ru-RU" sz="1800" dirty="0"/>
              <a:t>В день проведения экзамена в аудиториях должны быть </a:t>
            </a:r>
            <a:r>
              <a:rPr lang="ru-RU" sz="1800" b="1" dirty="0">
                <a:solidFill>
                  <a:srgbClr val="FF0000"/>
                </a:solidFill>
              </a:rPr>
              <a:t>закрыты стенды, плакаты и иные материалы </a:t>
            </a:r>
            <a:r>
              <a:rPr lang="ru-RU" sz="1800" dirty="0"/>
              <a:t>со справочно-познавательной информацией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dirty="0" smtClean="0"/>
              <a:t>…</a:t>
            </a:r>
          </a:p>
          <a:p>
            <a:pPr marL="0" indent="0" algn="just">
              <a:buNone/>
            </a:pPr>
            <a:r>
              <a:rPr lang="ru-RU" sz="1800" b="1" dirty="0">
                <a:solidFill>
                  <a:srgbClr val="FF0000"/>
                </a:solidFill>
              </a:rPr>
              <a:t>Аудитории и помещение для руководителя ППЭ оборудуются средствами видеонаблюдения</a:t>
            </a:r>
            <a:r>
              <a:rPr lang="ru-RU" sz="1800" dirty="0"/>
              <a:t>, </a:t>
            </a:r>
            <a:r>
              <a:rPr lang="ru-RU" sz="1800" b="1" dirty="0">
                <a:solidFill>
                  <a:srgbClr val="FF0000"/>
                </a:solidFill>
              </a:rPr>
              <a:t>позволяющими осуществлять </a:t>
            </a:r>
            <a:r>
              <a:rPr lang="ru-RU" sz="1800" dirty="0"/>
              <a:t>видеозапись и </a:t>
            </a:r>
            <a:r>
              <a:rPr lang="ru-RU" sz="1800" b="1" dirty="0">
                <a:solidFill>
                  <a:srgbClr val="FF0000"/>
                </a:solidFill>
              </a:rPr>
              <a:t>трансляцию проведения экзаменов в сети "Интернет"</a:t>
            </a:r>
            <a:r>
              <a:rPr lang="ru-RU" sz="1800" dirty="0"/>
              <a:t> с соблюдением требований законодательства Российской Федерации в области защиты персональных данных.</a:t>
            </a:r>
          </a:p>
          <a:p>
            <a:pPr marL="0" indent="0" algn="just">
              <a:buNone/>
            </a:pPr>
            <a:r>
              <a:rPr lang="ru-RU" sz="1800" dirty="0" smtClean="0"/>
              <a:t>…</a:t>
            </a:r>
          </a:p>
          <a:p>
            <a:pPr marL="0" indent="0" algn="just">
              <a:buNone/>
            </a:pPr>
            <a:r>
              <a:rPr lang="ru-RU" sz="1800" i="1" dirty="0" smtClean="0"/>
              <a:t>(пункт 57)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Т.е. должны быть закрыты ВСЕ плакаты и во всех аудиториях и штабах (кроме надомных ППЭ, ППЭ в больницах и ППЭ на базе исправительных учреждений) должно быть </a:t>
            </a:r>
            <a:r>
              <a:rPr lang="en-US" sz="2000" dirty="0" smtClean="0">
                <a:solidFill>
                  <a:srgbClr val="FF0000"/>
                </a:solidFill>
              </a:rPr>
              <a:t>on-line </a:t>
            </a:r>
            <a:r>
              <a:rPr lang="ru-RU" sz="2000" dirty="0" smtClean="0">
                <a:solidFill>
                  <a:srgbClr val="FF0000"/>
                </a:solidFill>
              </a:rPr>
              <a:t>видеонаблюдение (включая аудитории ГВЭ)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12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К </a:t>
            </a:r>
            <a:r>
              <a:rPr lang="ru-RU" sz="2000" dirty="0"/>
              <a:t>ГИА </a:t>
            </a:r>
            <a:r>
              <a:rPr lang="ru-RU" sz="2000" dirty="0">
                <a:solidFill>
                  <a:srgbClr val="FF0000"/>
                </a:solidFill>
              </a:rPr>
              <a:t>допускаются</a:t>
            </a:r>
            <a:r>
              <a:rPr lang="ru-RU" sz="2000" dirty="0"/>
              <a:t> обучающиеся, не имеющие академической задолженности, в полном объеме выполнившие учебный план или индивидуальный учебный план (имеющие годовые отметки по всем учебным предметам учебного плана за IX класс не ниже удовлетворительных), </a:t>
            </a:r>
            <a:r>
              <a:rPr lang="ru-RU" sz="2000" dirty="0">
                <a:solidFill>
                  <a:srgbClr val="FF0000"/>
                </a:solidFill>
              </a:rPr>
              <a:t>а также имеющие результат «зачет» за итоговое собеседование по русскому языку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r>
              <a:rPr lang="ru-RU" sz="2000" dirty="0" smtClean="0"/>
              <a:t>	Экстерны </a:t>
            </a:r>
            <a:r>
              <a:rPr lang="ru-RU" sz="2000" dirty="0"/>
              <a:t>допускаются к ГИА при условии получения на промежуточной аттестации отметок не ниже удовлетворительных, </a:t>
            </a:r>
            <a:r>
              <a:rPr lang="ru-RU" sz="2000" dirty="0">
                <a:solidFill>
                  <a:srgbClr val="FF0000"/>
                </a:solidFill>
              </a:rPr>
              <a:t>а также имеющие результат «зачет» за итоговое собеседование по русскому </a:t>
            </a:r>
            <a:r>
              <a:rPr lang="ru-RU" sz="2000" dirty="0" smtClean="0">
                <a:solidFill>
                  <a:srgbClr val="FF0000"/>
                </a:solidFill>
              </a:rPr>
              <a:t>языку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1800" i="1" dirty="0"/>
              <a:t>(пункт </a:t>
            </a:r>
            <a:r>
              <a:rPr lang="ru-RU" sz="1800" i="1" dirty="0" smtClean="0"/>
              <a:t>11)</a:t>
            </a:r>
            <a:endParaRPr lang="ru-RU" sz="1800" i="1" dirty="0"/>
          </a:p>
          <a:p>
            <a:pPr marL="0" indent="0">
              <a:buNone/>
            </a:pPr>
            <a:endParaRPr lang="ru-RU" sz="1800" i="1" dirty="0"/>
          </a:p>
          <a:p>
            <a:pPr marL="0" indent="0" algn="just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Т.е. обучающиеся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ru-RU" sz="2000" i="1" dirty="0">
                <a:solidFill>
                  <a:srgbClr val="FF0000"/>
                </a:solidFill>
              </a:rPr>
              <a:t>и </a:t>
            </a:r>
            <a:r>
              <a:rPr lang="ru-RU" sz="2000" i="1" dirty="0" smtClean="0">
                <a:solidFill>
                  <a:srgbClr val="FF0000"/>
                </a:solidFill>
              </a:rPr>
              <a:t>экстерны, уже имеющие допуск к ГИА, не сдают итоговое собеседование.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ГИА-9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634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489654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Итоговое </a:t>
            </a:r>
            <a:r>
              <a:rPr lang="ru-RU" sz="2000" dirty="0"/>
              <a:t>собеседование по русскому языку проводится для обучающихся, экстернов </a:t>
            </a:r>
            <a:r>
              <a:rPr lang="ru-RU" sz="2000" dirty="0">
                <a:solidFill>
                  <a:srgbClr val="FF0000"/>
                </a:solidFill>
              </a:rPr>
              <a:t>во вторую среду </a:t>
            </a:r>
            <a:r>
              <a:rPr lang="ru-RU" sz="2000" dirty="0" smtClean="0">
                <a:solidFill>
                  <a:srgbClr val="FF0000"/>
                </a:solidFill>
              </a:rPr>
              <a:t>февраля </a:t>
            </a:r>
            <a:r>
              <a:rPr lang="ru-RU" sz="2000" i="1" dirty="0" smtClean="0">
                <a:solidFill>
                  <a:srgbClr val="FF0000"/>
                </a:solidFill>
              </a:rPr>
              <a:t>(13.02.2019)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i="1" dirty="0" smtClean="0"/>
              <a:t>(пункт 16)</a:t>
            </a:r>
          </a:p>
          <a:p>
            <a:pPr marL="0" indent="0">
              <a:buNone/>
            </a:pPr>
            <a:r>
              <a:rPr lang="ru-RU" sz="2000" dirty="0" smtClean="0"/>
              <a:t>	</a:t>
            </a:r>
            <a:r>
              <a:rPr lang="ru-RU" sz="2000" dirty="0"/>
              <a:t>Для участия в итоговом собеседовании по русскому языку обучающиеся </a:t>
            </a:r>
            <a:r>
              <a:rPr lang="ru-RU" sz="2000" dirty="0">
                <a:solidFill>
                  <a:srgbClr val="FF0000"/>
                </a:solidFill>
              </a:rPr>
              <a:t>подают заявления </a:t>
            </a:r>
            <a:r>
              <a:rPr lang="ru-RU" sz="2000" dirty="0"/>
              <a:t>в образовательные организации, в которых обучающиеся осваивают образовательные программы основного общего образования, а экстерны – в образовательную организацию по выбору экстерна. Указанные заявления подаются </a:t>
            </a:r>
            <a:r>
              <a:rPr lang="ru-RU" sz="2000" dirty="0">
                <a:solidFill>
                  <a:srgbClr val="FF0000"/>
                </a:solidFill>
              </a:rPr>
              <a:t>не позднее чем за две недели до начала проведения итогового собеседования по русскому </a:t>
            </a:r>
            <a:r>
              <a:rPr lang="ru-RU" sz="2000" dirty="0" smtClean="0">
                <a:solidFill>
                  <a:srgbClr val="FF0000"/>
                </a:solidFill>
              </a:rPr>
              <a:t>языку </a:t>
            </a:r>
            <a:r>
              <a:rPr lang="ru-RU" sz="2000" i="1" dirty="0" smtClean="0">
                <a:solidFill>
                  <a:srgbClr val="FF0000"/>
                </a:solidFill>
              </a:rPr>
              <a:t>(30.01.2019)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i="1" dirty="0"/>
              <a:t>(пункт </a:t>
            </a:r>
            <a:r>
              <a:rPr lang="ru-RU" sz="2000" i="1" dirty="0" smtClean="0"/>
              <a:t>17)</a:t>
            </a:r>
            <a:endParaRPr lang="ru-RU" sz="2000" i="1" dirty="0"/>
          </a:p>
          <a:p>
            <a:pPr marL="0" indent="0">
              <a:buNone/>
            </a:pPr>
            <a:endParaRPr lang="ru-RU" sz="2000" i="1" dirty="0" smtClean="0"/>
          </a:p>
          <a:p>
            <a:pPr marL="0" indent="0">
              <a:buNone/>
            </a:pPr>
            <a:r>
              <a:rPr lang="ru-RU" sz="2000" i="1" dirty="0" smtClean="0"/>
              <a:t>Форма заявления приложена к материалам совещания.</a:t>
            </a:r>
            <a:endParaRPr lang="ru-RU" sz="2000" i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ГИА-9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86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633" y="1500174"/>
            <a:ext cx="8796367" cy="4104455"/>
          </a:xfrm>
        </p:spPr>
      </p:pic>
    </p:spTree>
    <p:extLst>
      <p:ext uri="{BB962C8B-B14F-4D97-AF65-F5344CB8AC3E}">
        <p14:creationId xmlns:p14="http://schemas.microsoft.com/office/powerpoint/2010/main" xmlns="" val="169711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1592" y="-27384"/>
            <a:ext cx="3708920" cy="902189"/>
          </a:xfrm>
          <a:solidFill>
            <a:schemeClr val="bg1"/>
          </a:solidFill>
        </p:spPr>
        <p:txBody>
          <a:bodyPr/>
          <a:lstStyle/>
          <a:p>
            <a:r>
              <a:rPr lang="ru-RU" sz="1800" dirty="0" smtClean="0"/>
              <a:t>Особые условия проведения ГИА-9, ГИА-11, ИС-9 и ИС-11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5073053"/>
              </p:ext>
            </p:extLst>
          </p:nvPr>
        </p:nvGraphicFramePr>
        <p:xfrm>
          <a:off x="107504" y="908720"/>
          <a:ext cx="8496944" cy="51391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20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006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82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ОВЗ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Инвалиды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Обучающиеся на дому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4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Заключение ПМПК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F5A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Справка, подтверждающая инвалидность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F5A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Подтверждение обучения на дому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F5A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173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(для ГИА-11) Возможность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писать итоговое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изложение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743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(для ГИА-11) +1,5 часа для итогового сочинения (изложения) и +30 минут для раздела «Говорение»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7439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(для ГИА-9) ГИА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только по обязательным учебным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предметам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217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(для ГИА-9) +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30 минут для итогового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собеседования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217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ГИА в форме ГВЭ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217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ГВЭ в устной форме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87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беспрепятственный доступ участников…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217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+1,5 часа для экзаменов 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87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организация питания и перерывов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217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При наличии рекомендаций ПМПК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F5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217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Организация ППЭ на дому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873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Присутствие ассистентов…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3540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Использование на ГИА необходимых для выполнения заданий технических средств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7690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Оборудование аудитории для проведения экзамена звукоусиливающей аппаратурой…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9873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Привлечение при необходимости ассистента-сурдопереводчика…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3974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Оформление экзаменационных материалов рельефно-точечным шрифтом Брайля или в виде электронного документа…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3974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Копирование экзаменационных материалов в день проведения экзамена в аудитории в присутствии членов ГЭК в увеличенном размере …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9873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Выполнение письменной экзаменационной работы на компьютере…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6156012"/>
            <a:ext cx="82809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Порядками не предусмотрена устная форма ЕГЭ, ОГЭ и ИС-11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04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	В </a:t>
            </a:r>
            <a:r>
              <a:rPr lang="ru-RU" sz="2400" dirty="0"/>
              <a:t>день проведения экзамена по решению </a:t>
            </a:r>
            <a:r>
              <a:rPr lang="ru-RU" sz="2400" dirty="0" err="1"/>
              <a:t>Рособрнадзора</a:t>
            </a:r>
            <a:r>
              <a:rPr lang="ru-RU" sz="2400" dirty="0"/>
              <a:t> в ППЭ присутствуют должностные лица </a:t>
            </a:r>
            <a:r>
              <a:rPr lang="ru-RU" sz="2400" dirty="0" err="1"/>
              <a:t>Рособрнадзора</a:t>
            </a:r>
            <a:r>
              <a:rPr lang="ru-RU" sz="2400" dirty="0"/>
              <a:t>, а также </a:t>
            </a:r>
            <a:r>
              <a:rPr lang="ru-RU" sz="2400" b="1" dirty="0">
                <a:solidFill>
                  <a:srgbClr val="FF0000"/>
                </a:solidFill>
              </a:rPr>
              <a:t>иные лица, определенные </a:t>
            </a:r>
            <a:r>
              <a:rPr lang="ru-RU" sz="2400" b="1" dirty="0" err="1">
                <a:solidFill>
                  <a:srgbClr val="FF0000"/>
                </a:solidFill>
              </a:rPr>
              <a:t>Рособрнадзором</a:t>
            </a:r>
            <a:r>
              <a:rPr lang="ru-RU" sz="2400" dirty="0"/>
              <a:t>, при предъявлении соответствующих документов, подтверждающих их полномочия, а также должностные лица органа исполнительной власти субъекта Российской Федерации, осуществляющего переданные полномочия Российской Федерации в сфере образования, при предъявлении соответствующих документов, подтверждающих их полномочия, по решению указанного органа</a:t>
            </a:r>
            <a:r>
              <a:rPr lang="ru-RU" sz="2400" dirty="0" smtClean="0"/>
              <a:t>. </a:t>
            </a:r>
          </a:p>
          <a:p>
            <a:pPr marL="0" indent="0" algn="just">
              <a:buNone/>
            </a:pPr>
            <a:r>
              <a:rPr lang="ru-RU" sz="2400" dirty="0" smtClean="0"/>
              <a:t>(</a:t>
            </a:r>
            <a:r>
              <a:rPr lang="ru-RU" sz="2400" i="1" dirty="0" smtClean="0"/>
              <a:t>пункт 60</a:t>
            </a:r>
            <a:r>
              <a:rPr lang="ru-RU" sz="2400" dirty="0" smtClean="0"/>
              <a:t>)</a:t>
            </a:r>
            <a:endParaRPr lang="ru-RU" sz="2400" dirty="0"/>
          </a:p>
          <a:p>
            <a:pPr marL="0" indent="0">
              <a:buNone/>
            </a:pPr>
            <a:endParaRPr lang="ru-RU" sz="10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16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ИЗМЕНЕНИЯ ГИА-11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день проведения экзамена в ППЭ присутствуют:</a:t>
            </a:r>
          </a:p>
          <a:p>
            <a:pPr marL="0" indent="0">
              <a:buNone/>
            </a:pPr>
            <a:r>
              <a:rPr lang="ru-RU" sz="2400" dirty="0"/>
              <a:t>а) </a:t>
            </a:r>
            <a:r>
              <a:rPr lang="ru-RU" sz="2400" dirty="0">
                <a:solidFill>
                  <a:srgbClr val="FF0000"/>
                </a:solidFill>
              </a:rPr>
              <a:t>руководитель образовательной организации, в помещениях которой организован ППЭ, или уполномоченное им лицо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smtClean="0"/>
              <a:t>(пункт 59)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Допуск</a:t>
            </a:r>
            <a:r>
              <a:rPr lang="ru-RU" sz="2400" dirty="0"/>
              <a:t> участников экзамена, а также </a:t>
            </a:r>
            <a:r>
              <a:rPr lang="ru-RU" sz="2400" dirty="0">
                <a:solidFill>
                  <a:srgbClr val="FF0000"/>
                </a:solidFill>
              </a:rPr>
              <a:t>лиц, указанных в подпунктах «а»</a:t>
            </a:r>
            <a:r>
              <a:rPr lang="ru-RU" sz="2400" dirty="0"/>
              <a:t>-«г», «е»-«з» </a:t>
            </a:r>
            <a:r>
              <a:rPr lang="ru-RU" sz="2400" dirty="0">
                <a:solidFill>
                  <a:srgbClr val="FF0000"/>
                </a:solidFill>
              </a:rPr>
              <a:t>пункта 59 настоящего Порядка, в ППЭ осуществляется</a:t>
            </a:r>
            <a:r>
              <a:rPr lang="ru-RU" sz="2400" dirty="0"/>
              <a:t> при наличии у них документов, удостоверяющих их личность, и </a:t>
            </a:r>
            <a:r>
              <a:rPr lang="ru-RU" sz="2400" dirty="0">
                <a:solidFill>
                  <a:srgbClr val="FF0000"/>
                </a:solidFill>
              </a:rPr>
              <a:t>при наличии их в списках распределения в данный ППЭ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(пункт 61)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47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КОАП РФ Статья 19.30 часть 4:</a:t>
            </a:r>
          </a:p>
          <a:p>
            <a:pPr marL="0" indent="0">
              <a:buNone/>
            </a:pPr>
            <a:r>
              <a:rPr lang="ru-RU" sz="2200" dirty="0"/>
              <a:t>Умышленное искажение результатов государственной итоговой аттестации и предусмотренных законодательством об образовании олимпиад школьников, а равно </a:t>
            </a:r>
            <a:r>
              <a:rPr lang="ru-RU" sz="2200" u="sng" dirty="0"/>
              <a:t>нарушение</a:t>
            </a:r>
            <a:r>
              <a:rPr lang="ru-RU" sz="2200" dirty="0"/>
              <a:t> установленного законодательством об образовании </a:t>
            </a:r>
            <a:r>
              <a:rPr lang="ru-RU" sz="2200" u="sng" dirty="0"/>
              <a:t>порядка проведения государственной итоговой аттестации </a:t>
            </a:r>
            <a:r>
              <a:rPr lang="ru-RU" sz="2200" dirty="0" smtClean="0"/>
              <a:t>- влечет </a:t>
            </a:r>
            <a:r>
              <a:rPr lang="ru-RU" sz="2200" dirty="0"/>
              <a:t>наложение административного штрафа </a:t>
            </a:r>
            <a:r>
              <a:rPr lang="ru-RU" sz="2200" u="sng" dirty="0"/>
              <a:t>на граждан в размере от трех тысяч до пяти тысяч рублей</a:t>
            </a:r>
            <a:r>
              <a:rPr lang="ru-RU" sz="2200" dirty="0"/>
              <a:t>; </a:t>
            </a:r>
            <a:r>
              <a:rPr lang="ru-RU" sz="2200" u="sng" dirty="0"/>
              <a:t>на должностных лиц - от двадцати тысяч до сорока тысяч рублей</a:t>
            </a:r>
            <a:r>
              <a:rPr lang="ru-RU" sz="2200" dirty="0"/>
              <a:t>; </a:t>
            </a:r>
            <a:r>
              <a:rPr lang="ru-RU" sz="2200" u="sng" dirty="0"/>
              <a:t>на юридических лиц - от пятидесяти тысяч до двухсот тысяч рублей</a:t>
            </a:r>
            <a:r>
              <a:rPr lang="ru-RU" sz="2200" dirty="0"/>
              <a:t>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10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/>
              <a:t>	Во </a:t>
            </a:r>
            <a:r>
              <a:rPr lang="ru-RU" sz="1600" dirty="0"/>
              <a:t>время проведения итогового сочинения (изложения) на рабочем столе участников итогового сочинения (изложения) помимо бланка регистрации и бланков записи (дополнительных бланков записи) находятся: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ручка (</a:t>
            </a:r>
            <a:r>
              <a:rPr lang="ru-RU" sz="1600" b="1" dirty="0" err="1">
                <a:solidFill>
                  <a:srgbClr val="FF0000"/>
                </a:solidFill>
              </a:rPr>
              <a:t>гелевая</a:t>
            </a:r>
            <a:r>
              <a:rPr lang="ru-RU" sz="1600" b="1" dirty="0">
                <a:solidFill>
                  <a:srgbClr val="FF0000"/>
                </a:solidFill>
              </a:rPr>
              <a:t> или капиллярная с чернилами черного цвета);</a:t>
            </a:r>
          </a:p>
          <a:p>
            <a:r>
              <a:rPr lang="ru-RU" sz="1600" dirty="0"/>
              <a:t>документ, удостоверяющий личность;</a:t>
            </a:r>
          </a:p>
          <a:p>
            <a:r>
              <a:rPr lang="ru-RU" sz="1600" dirty="0"/>
              <a:t>орфографический словарь для участников итогового сочинения (орфографический и толковый словари для участников итогового изложения), выданный по месту проведения итогового сочинения (изложения);</a:t>
            </a:r>
          </a:p>
          <a:p>
            <a:r>
              <a:rPr lang="ru-RU" sz="1600" dirty="0"/>
              <a:t>листы бумаги для черновиков, выданные по месту проведения итогового сочинения (изложения);</a:t>
            </a:r>
          </a:p>
          <a:p>
            <a:r>
              <a:rPr lang="ru-RU" sz="1600" dirty="0"/>
              <a:t>лекарства и питание (при необходимости);</a:t>
            </a:r>
          </a:p>
          <a:p>
            <a:r>
              <a:rPr lang="ru-RU" sz="1600" dirty="0"/>
              <a:t>специальные технические средства (для участников итогового сочинения (изложения) с ограниченными возможностями здоровья, детей-инвалидов и инвалидов) (при необходимости</a:t>
            </a:r>
            <a:r>
              <a:rPr lang="ru-RU" sz="1600" dirty="0" smtClean="0"/>
              <a:t>).</a:t>
            </a:r>
          </a:p>
          <a:p>
            <a:pPr marL="0" indent="0">
              <a:buNone/>
            </a:pPr>
            <a:r>
              <a:rPr lang="ru-RU" sz="1600" i="1" dirty="0" smtClean="0"/>
              <a:t>(пункт 26)</a:t>
            </a:r>
          </a:p>
          <a:p>
            <a:pPr marL="0" indent="0">
              <a:buNone/>
            </a:pPr>
            <a:endParaRPr lang="ru-RU" sz="16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Т.е. наличие синей шариковой ручки на столе является нарушением порядка</a:t>
            </a:r>
            <a:endParaRPr lang="ru-RU" sz="2000" i="1" dirty="0">
              <a:solidFill>
                <a:srgbClr val="FF0000"/>
              </a:solidFill>
            </a:endParaRPr>
          </a:p>
          <a:p>
            <a:endParaRPr lang="ru-RU" sz="16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52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…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При </a:t>
            </a:r>
            <a:r>
              <a:rPr lang="ru-RU" sz="2000" dirty="0"/>
              <a:t>выходе из аудитории участники экзамена оставляют экзаменационные материалы и листы бумаги для черновиков на рабочем столе. </a:t>
            </a:r>
            <a:r>
              <a:rPr lang="ru-RU" sz="2000" b="1" u="sng" dirty="0">
                <a:solidFill>
                  <a:srgbClr val="FF0000"/>
                </a:solidFill>
              </a:rPr>
              <a:t>Организатор проверяет комплектность оставленных участником экзамена экзаменационных материалов и листов бумаги для черновиков, фиксирует время выхода указанного участника экзамена из аудитории и продолжительность отсутствия его в аудитории в соответствующей </a:t>
            </a:r>
            <a:r>
              <a:rPr lang="ru-RU" sz="2000" b="1" u="sng" dirty="0" smtClean="0">
                <a:solidFill>
                  <a:srgbClr val="FF0000"/>
                </a:solidFill>
              </a:rPr>
              <a:t>ведомости</a:t>
            </a:r>
          </a:p>
          <a:p>
            <a:pPr marL="0" indent="0">
              <a:buNone/>
            </a:pPr>
            <a:r>
              <a:rPr lang="ru-RU" sz="2000" dirty="0" smtClean="0"/>
              <a:t>…</a:t>
            </a:r>
          </a:p>
          <a:p>
            <a:pPr marL="0" indent="0">
              <a:buNone/>
            </a:pPr>
            <a:r>
              <a:rPr lang="ru-RU" sz="2000" i="1" dirty="0" smtClean="0"/>
              <a:t>(пункт 65)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01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…</a:t>
            </a:r>
          </a:p>
          <a:p>
            <a:r>
              <a:rPr lang="ru-RU" sz="2000" dirty="0" smtClean="0"/>
              <a:t>По </a:t>
            </a:r>
            <a:r>
              <a:rPr lang="ru-RU" sz="2000" dirty="0"/>
              <a:t>окончании экзамена </a:t>
            </a:r>
            <a:r>
              <a:rPr lang="ru-RU" sz="2000" u="sng" dirty="0">
                <a:solidFill>
                  <a:srgbClr val="FF0000"/>
                </a:solidFill>
              </a:rPr>
              <a:t>организатор</a:t>
            </a:r>
            <a:r>
              <a:rPr lang="ru-RU" sz="2000" dirty="0"/>
              <a:t> в соответствующем поле бланка ответов каждого участника ЕГЭ </a:t>
            </a:r>
            <a:r>
              <a:rPr lang="ru-RU" sz="2000" u="sng" dirty="0">
                <a:solidFill>
                  <a:srgbClr val="FF0000"/>
                </a:solidFill>
              </a:rPr>
              <a:t>указывает количество внесенных им замен ошибочных ответов на задания с кратким ответом и ставит подпись</a:t>
            </a:r>
            <a:r>
              <a:rPr lang="ru-RU" sz="2000" dirty="0"/>
              <a:t>. В случае если в бланке ответов участника ЕГЭ отсутствуют замены ошибочных ответов на задания с кратким ответом, организатор в специально отведенном поле бланка ответов ставит знак "X" и подпись.</a:t>
            </a:r>
          </a:p>
          <a:p>
            <a:r>
              <a:rPr lang="ru-RU" sz="2000" dirty="0"/>
              <a:t>В случае если бланки ответов на задания с развернутым ответом и дополнительные бланки содержат незаполненные области (за исключением регистрационных полей), </a:t>
            </a:r>
            <a:r>
              <a:rPr lang="ru-RU" sz="2000" u="sng" dirty="0">
                <a:solidFill>
                  <a:srgbClr val="FF0000"/>
                </a:solidFill>
              </a:rPr>
              <a:t>организаторы погашают их следующим образом: "Z</a:t>
            </a:r>
            <a:r>
              <a:rPr lang="ru-RU" sz="2000" u="sng" dirty="0" smtClean="0">
                <a:solidFill>
                  <a:srgbClr val="FF0000"/>
                </a:solidFill>
              </a:rPr>
              <a:t>"</a:t>
            </a:r>
            <a:r>
              <a:rPr lang="ru-RU" sz="2000" u="sng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…</a:t>
            </a:r>
          </a:p>
          <a:p>
            <a:pPr marL="0" indent="0">
              <a:buNone/>
            </a:pPr>
            <a:r>
              <a:rPr lang="ru-RU" sz="2000" dirty="0" smtClean="0"/>
              <a:t>(пункт 71)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566738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ИЗМЕНЕНИЯ ГИА-11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D81DF-EE8F-4948-B780-011D7CCDE77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8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10573</TotalTime>
  <Words>842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ИЗМЕНЕНИЯ ГИА-11</vt:lpstr>
      <vt:lpstr>Особые условия проведения ГИА-9, ГИА-11, ИС-9 и ИС-11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ГИА-11</vt:lpstr>
      <vt:lpstr>ИЗМЕНЕНИЯ ГИА-9</vt:lpstr>
      <vt:lpstr>ИЗМЕНЕНИЯ ГИА-9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Технологические вопросы организации проведения ОГЭ по информатике</dc:title>
  <dc:creator>bvl</dc:creator>
  <cp:lastModifiedBy>Завуч старшей школы</cp:lastModifiedBy>
  <cp:revision>255</cp:revision>
  <cp:lastPrinted>2018-12-20T17:16:19Z</cp:lastPrinted>
  <dcterms:created xsi:type="dcterms:W3CDTF">2016-10-12T09:11:36Z</dcterms:created>
  <dcterms:modified xsi:type="dcterms:W3CDTF">2019-01-25T10:40:31Z</dcterms:modified>
</cp:coreProperties>
</file>