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8" r:id="rId4"/>
    <p:sldId id="263" r:id="rId5"/>
    <p:sldId id="264" r:id="rId6"/>
    <p:sldId id="265" r:id="rId7"/>
    <p:sldId id="266" r:id="rId8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52" autoAdjust="0"/>
  </p:normalViewPr>
  <p:slideViewPr>
    <p:cSldViewPr>
      <p:cViewPr varScale="1">
        <p:scale>
          <a:sx n="102" d="100"/>
          <a:sy n="102" d="100"/>
        </p:scale>
        <p:origin x="2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>
                <a:latin typeface="Times New Roman" pitchFamily="18" charset="0"/>
                <a:cs typeface="Times New Roman" pitchFamily="18" charset="0"/>
              </a:rPr>
              <a:t>Русский язык-11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Лист1!$C$70</c:f>
              <c:strCache>
                <c:ptCount val="1"/>
                <c:pt idx="0">
                  <c:v>Средний балл ОУ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1.0689048018233669E-2"/>
                  <c:y val="-3.61783163694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423-49D1-BFA7-DB6C58E5231E}"/>
                </c:ext>
              </c:extLst>
            </c:dLbl>
            <c:dLbl>
              <c:idx val="1"/>
              <c:layout>
                <c:manualLayout>
                  <c:x val="-1.6968947894678371E-2"/>
                  <c:y val="-3.617831636940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23-49D1-BFA7-DB6C58E5231E}"/>
                </c:ext>
              </c:extLst>
            </c:dLbl>
            <c:dLbl>
              <c:idx val="2"/>
              <c:layout>
                <c:manualLayout>
                  <c:x val="1.3227696922564158E-2"/>
                  <c:y val="-2.261144773087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23-49D1-BFA7-DB6C58E523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Лист1!$B$71:$B$73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Лист1!$C$71:$C$73</c:f>
              <c:numCache>
                <c:formatCode>General</c:formatCode>
                <c:ptCount val="3"/>
                <c:pt idx="0">
                  <c:v>69.66</c:v>
                </c:pt>
                <c:pt idx="1">
                  <c:v>67.3</c:v>
                </c:pt>
                <c:pt idx="2">
                  <c:v>72.400000000000006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23-49D1-BFA7-DB6C58E5231E}"/>
            </c:ext>
          </c:extLst>
        </c:ser>
        <c:ser>
          <c:idx val="1"/>
          <c:order val="1"/>
          <c:tx>
            <c:strRef>
              <c:f>Лист1!$D$70</c:f>
              <c:strCache>
                <c:ptCount val="1"/>
                <c:pt idx="0">
                  <c:v>Средний балл район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067144054701006E-2"/>
                  <c:y val="-1.356686863852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423-49D1-BFA7-DB6C58E5231E}"/>
                </c:ext>
              </c:extLst>
            </c:dLbl>
            <c:dLbl>
              <c:idx val="1"/>
              <c:layout>
                <c:manualLayout>
                  <c:x val="2.7992028663481834E-2"/>
                  <c:y val="-3.165602682323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423-49D1-BFA7-DB6C58E5231E}"/>
                </c:ext>
              </c:extLst>
            </c:dLbl>
            <c:dLbl>
              <c:idx val="2"/>
              <c:layout>
                <c:manualLayout>
                  <c:x val="3.7478474613931792E-2"/>
                  <c:y val="-2.7133737277054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23-49D1-BFA7-DB6C58E523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Лист1!$B$71:$B$73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Лист1!$D$71:$D$73</c:f>
              <c:numCache>
                <c:formatCode>General</c:formatCode>
                <c:ptCount val="3"/>
                <c:pt idx="0">
                  <c:v>69.25</c:v>
                </c:pt>
                <c:pt idx="1">
                  <c:v>69.36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423-49D1-BFA7-DB6C58E523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0770688"/>
        <c:axId val="220772224"/>
        <c:axId val="0"/>
      </c:bar3DChart>
      <c:catAx>
        <c:axId val="220770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772224"/>
        <c:crosses val="autoZero"/>
        <c:auto val="1"/>
        <c:lblAlgn val="ctr"/>
        <c:lblOffset val="100"/>
        <c:noMultiLvlLbl val="0"/>
      </c:catAx>
      <c:valAx>
        <c:axId val="2207722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0770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Английский язык-11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Лист1!$C$48</c:f>
              <c:strCache>
                <c:ptCount val="1"/>
                <c:pt idx="0">
                  <c:v>Английский язык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B06-4E53-A0DF-46946F7842A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06-4E53-A0DF-46946F7842A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B06-4E53-A0DF-46946F7842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Лист1!$D$48:$I$48</c:f>
              <c:numCache>
                <c:formatCode>General</c:formatCode>
                <c:ptCount val="6"/>
                <c:pt idx="1">
                  <c:v>68.61</c:v>
                </c:pt>
                <c:pt idx="3">
                  <c:v>68.3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06-4E53-A0DF-46946F784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96096"/>
        <c:axId val="220597632"/>
      </c:barChart>
      <c:catAx>
        <c:axId val="22059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597632"/>
        <c:crosses val="autoZero"/>
        <c:auto val="1"/>
        <c:lblAlgn val="ctr"/>
        <c:lblOffset val="100"/>
        <c:noMultiLvlLbl val="0"/>
      </c:catAx>
      <c:valAx>
        <c:axId val="220597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59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География-11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Лист1!$C$49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805-4484-8DF6-5BF87400A49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805-4484-8DF6-5BF87400A49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805-4484-8DF6-5BF87400A4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Лист1!$D$49:$I$49</c:f>
              <c:numCache>
                <c:formatCode>General</c:formatCode>
                <c:ptCount val="6"/>
                <c:pt idx="0">
                  <c:v>4.0999999999999996</c:v>
                </c:pt>
                <c:pt idx="1">
                  <c:v>3.82</c:v>
                </c:pt>
                <c:pt idx="2">
                  <c:v>4.2</c:v>
                </c:pt>
                <c:pt idx="3">
                  <c:v>3.82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05-4484-8DF6-5BF87400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93248"/>
        <c:axId val="220694784"/>
      </c:barChart>
      <c:catAx>
        <c:axId val="22069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694784"/>
        <c:crosses val="autoZero"/>
        <c:auto val="1"/>
        <c:lblAlgn val="ctr"/>
        <c:lblOffset val="100"/>
        <c:noMultiLvlLbl val="0"/>
      </c:catAx>
      <c:valAx>
        <c:axId val="2206947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69324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Литература</a:t>
            </a:r>
            <a:r>
              <a:rPr lang="ru-RU" baseline="0" dirty="0"/>
              <a:t> - 11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Лист1!$C$50</c:f>
              <c:strCache>
                <c:ptCount val="1"/>
                <c:pt idx="0">
                  <c:v>Литература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206A-43A9-A9D3-BEF0E62D19D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206A-43A9-A9D3-BEF0E62D19D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206A-43A9-A9D3-BEF0E62D19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Лист1!$D$50:$I$50</c:f>
              <c:numCache>
                <c:formatCode>General</c:formatCode>
                <c:ptCount val="6"/>
                <c:pt idx="0">
                  <c:v>54.8</c:v>
                </c:pt>
                <c:pt idx="1">
                  <c:v>57.21</c:v>
                </c:pt>
                <c:pt idx="2">
                  <c:v>62</c:v>
                </c:pt>
                <c:pt idx="3">
                  <c:v>64.790000000000006</c:v>
                </c:pt>
                <c:pt idx="4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6A-43A9-A9D3-BEF0E62D1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96096"/>
        <c:axId val="220597632"/>
      </c:barChart>
      <c:catAx>
        <c:axId val="22059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597632"/>
        <c:crosses val="autoZero"/>
        <c:auto val="1"/>
        <c:lblAlgn val="ctr"/>
        <c:lblOffset val="100"/>
        <c:noMultiLvlLbl val="0"/>
      </c:catAx>
      <c:valAx>
        <c:axId val="220597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59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2000" baseline="0">
                <a:latin typeface="Times New Roman" pitchFamily="18" charset="0"/>
                <a:cs typeface="Times New Roman" pitchFamily="18" charset="0"/>
              </a:rPr>
              <a:t> базовая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</a:p>
        </c:rich>
      </c:tx>
      <c:layout/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Лист1!$C$77</c:f>
              <c:strCache>
                <c:ptCount val="1"/>
                <c:pt idx="0">
                  <c:v>Средний балл ОУ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2.24089596314061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A9-48E8-8B5D-527514D51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Лист1!$B$79:$B$81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Лист1!$C$79:$C$81</c:f>
              <c:numCache>
                <c:formatCode>General</c:formatCode>
                <c:ptCount val="3"/>
                <c:pt idx="0">
                  <c:v>4.26</c:v>
                </c:pt>
                <c:pt idx="1">
                  <c:v>4.3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A9-48E8-8B5D-527514D5103D}"/>
            </c:ext>
          </c:extLst>
        </c:ser>
        <c:ser>
          <c:idx val="1"/>
          <c:order val="1"/>
          <c:tx>
            <c:strRef>
              <c:f>Лист1!$D$77</c:f>
              <c:strCache>
                <c:ptCount val="1"/>
                <c:pt idx="0">
                  <c:v>Средний балл район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79271677051249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4A9-48E8-8B5D-527514D5103D}"/>
                </c:ext>
              </c:extLst>
            </c:dLbl>
            <c:dLbl>
              <c:idx val="2"/>
              <c:layout>
                <c:manualLayout>
                  <c:x val="2.99775037288712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A9-48E8-8B5D-527514D5103D}"/>
                </c:ext>
              </c:extLst>
            </c:dLbl>
            <c:dLbl>
              <c:idx val="3"/>
              <c:layout>
                <c:manualLayout>
                  <c:x val="4.2577023299671592E-2"/>
                  <c:y val="3.85356454720616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A9-48E8-8B5D-527514D510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Лист1!$B$79:$B$81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Лист1!$D$79:$D$81</c:f>
              <c:numCache>
                <c:formatCode>General</c:formatCode>
                <c:ptCount val="3"/>
                <c:pt idx="0">
                  <c:v>4.37</c:v>
                </c:pt>
                <c:pt idx="1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A9-48E8-8B5D-527514D510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344"/>
        <c:shape val="cylinder"/>
        <c:axId val="220468352"/>
        <c:axId val="220469888"/>
        <c:axId val="0"/>
      </c:bar3DChart>
      <c:catAx>
        <c:axId val="220468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 i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469888"/>
        <c:crosses val="autoZero"/>
        <c:auto val="1"/>
        <c:lblAlgn val="ctr"/>
        <c:lblOffset val="100"/>
        <c:noMultiLvlLbl val="0"/>
      </c:catAx>
      <c:valAx>
        <c:axId val="2204698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0468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baseline="0" dirty="0">
                <a:latin typeface="Times New Roman" pitchFamily="18" charset="0"/>
                <a:cs typeface="Times New Roman" pitchFamily="18" charset="0"/>
              </a:rPr>
              <a:t> профильная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Лист1!$C$89</c:f>
              <c:strCache>
                <c:ptCount val="1"/>
                <c:pt idx="0">
                  <c:v>Средний балл ОУ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3961704676976827E-2"/>
                  <c:y val="8.0466451983862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1D7-4B62-BC90-56B23A674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Лист1!$B$90:$B$93</c:f>
              <c:strCache>
                <c:ptCount val="4"/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</c:strCache>
            </c:strRef>
          </c:cat>
          <c:val>
            <c:numRef>
              <c:f>Лист1!$C$90:$C$93</c:f>
              <c:numCache>
                <c:formatCode>General</c:formatCode>
                <c:ptCount val="4"/>
                <c:pt idx="1">
                  <c:v>38.24</c:v>
                </c:pt>
                <c:pt idx="2">
                  <c:v>47.1</c:v>
                </c:pt>
                <c:pt idx="3">
                  <c:v>52.6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D7-4B62-BC90-56B23A674384}"/>
            </c:ext>
          </c:extLst>
        </c:ser>
        <c:ser>
          <c:idx val="1"/>
          <c:order val="1"/>
          <c:tx>
            <c:strRef>
              <c:f>Лист1!$D$89</c:f>
              <c:strCache>
                <c:ptCount val="1"/>
                <c:pt idx="0">
                  <c:v>Средний балл район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27920227920228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1D7-4B62-BC90-56B23A674384}"/>
                </c:ext>
              </c:extLst>
            </c:dLbl>
            <c:dLbl>
              <c:idx val="2"/>
              <c:layout>
                <c:manualLayout>
                  <c:x val="2.84900284900284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1D7-4B62-BC90-56B23A674384}"/>
                </c:ext>
              </c:extLst>
            </c:dLbl>
            <c:dLbl>
              <c:idx val="3"/>
              <c:layout>
                <c:manualLayout>
                  <c:x val="2.469135802469144E-2"/>
                  <c:y val="4.21940928270042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D7-4B62-BC90-56B23A674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Лист1!$B$90:$B$93</c:f>
              <c:strCache>
                <c:ptCount val="4"/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</c:strCache>
            </c:strRef>
          </c:cat>
          <c:val>
            <c:numRef>
              <c:f>Лист1!$D$90:$D$93</c:f>
              <c:numCache>
                <c:formatCode>General</c:formatCode>
                <c:ptCount val="4"/>
                <c:pt idx="1">
                  <c:v>46.18</c:v>
                </c:pt>
                <c:pt idx="2">
                  <c:v>54.14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D7-4B62-BC90-56B23A674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0939008"/>
        <c:axId val="220940544"/>
        <c:axId val="0"/>
      </c:bar3DChart>
      <c:catAx>
        <c:axId val="220939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940544"/>
        <c:crosses val="autoZero"/>
        <c:auto val="1"/>
        <c:lblAlgn val="ctr"/>
        <c:lblOffset val="100"/>
        <c:noMultiLvlLbl val="0"/>
      </c:catAx>
      <c:valAx>
        <c:axId val="2209405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0939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Обществознание-11</a:t>
            </a:r>
          </a:p>
        </c:rich>
      </c:tx>
      <c:layout>
        <c:manualLayout>
          <c:xMode val="edge"/>
          <c:yMode val="edge"/>
          <c:x val="0.2331057767085708"/>
          <c:y val="3.168160285190048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Лист1!$C$42</c:f>
              <c:strCache>
                <c:ptCount val="1"/>
                <c:pt idx="0">
                  <c:v>Обществознание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C14B-460D-856C-0E1E963F6D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14B-460D-856C-0E1E963F6D5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C14B-460D-856C-0E1E963F6D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Лист1!$D$42:$I$42</c:f>
              <c:numCache>
                <c:formatCode>General</c:formatCode>
                <c:ptCount val="6"/>
                <c:pt idx="0">
                  <c:v>49.46</c:v>
                </c:pt>
                <c:pt idx="1">
                  <c:v>56.9</c:v>
                </c:pt>
                <c:pt idx="2">
                  <c:v>55</c:v>
                </c:pt>
                <c:pt idx="3">
                  <c:v>58.41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4B-460D-856C-0E1E963F6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803456"/>
        <c:axId val="198804992"/>
      </c:barChart>
      <c:catAx>
        <c:axId val="19880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8804992"/>
        <c:crosses val="autoZero"/>
        <c:auto val="1"/>
        <c:lblAlgn val="ctr"/>
        <c:lblOffset val="100"/>
        <c:noMultiLvlLbl val="0"/>
      </c:catAx>
      <c:valAx>
        <c:axId val="19880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98803456"/>
        <c:crosses val="autoZero"/>
        <c:crossBetween val="between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История-11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История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D5D-458E-95FC-07C5811975C8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0D5D-458E-95FC-07C5811975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0D5D-458E-95FC-07C5811975C8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7-0D5D-458E-95FC-07C5811975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Лист1!$D$40:$G$41</c:f>
              <c:multiLvlStrCache>
                <c:ptCount val="4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</c:lvl>
              </c:multiLvlStrCache>
            </c:multiLvlStrRef>
          </c:cat>
          <c:val>
            <c:numRef>
              <c:f>Лист1!$D$43:$G$43</c:f>
              <c:numCache>
                <c:formatCode>General</c:formatCode>
                <c:ptCount val="4"/>
                <c:pt idx="0">
                  <c:v>51.25</c:v>
                </c:pt>
                <c:pt idx="1">
                  <c:v>57.79</c:v>
                </c:pt>
                <c:pt idx="2">
                  <c:v>40</c:v>
                </c:pt>
                <c:pt idx="3">
                  <c:v>52.68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5D-458E-95FC-07C581197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2042368"/>
        <c:axId val="221000448"/>
      </c:barChart>
      <c:catAx>
        <c:axId val="20204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00448"/>
        <c:crosses val="autoZero"/>
        <c:auto val="1"/>
        <c:lblAlgn val="ctr"/>
        <c:lblOffset val="100"/>
        <c:noMultiLvlLbl val="0"/>
      </c:catAx>
      <c:valAx>
        <c:axId val="221000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204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Лист1!$C$44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39D-40AA-B1A6-C4B9BFC5024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739D-40AA-B1A6-C4B9BFC50245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739D-40AA-B1A6-C4B9BFC502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Лист1!$D$44:$I$44</c:f>
              <c:numCache>
                <c:formatCode>General</c:formatCode>
                <c:ptCount val="6"/>
                <c:pt idx="0">
                  <c:v>46.67</c:v>
                </c:pt>
                <c:pt idx="1">
                  <c:v>50.75</c:v>
                </c:pt>
                <c:pt idx="2">
                  <c:v>56</c:v>
                </c:pt>
                <c:pt idx="3">
                  <c:v>53.99</c:v>
                </c:pt>
                <c:pt idx="4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9D-40AA-B1A6-C4B9BFC50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022080"/>
        <c:axId val="221023616"/>
      </c:barChart>
      <c:catAx>
        <c:axId val="2210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23616"/>
        <c:crosses val="autoZero"/>
        <c:auto val="1"/>
        <c:lblAlgn val="ctr"/>
        <c:lblOffset val="100"/>
        <c:noMultiLvlLbl val="0"/>
      </c:catAx>
      <c:valAx>
        <c:axId val="22102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02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Химия-11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Лист1!$C$45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82E-4FC2-B3D0-BB0C539F12C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82E-4FC2-B3D0-BB0C539F12C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82E-4FC2-B3D0-BB0C539F12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Лист1!$D$45:$I$45</c:f>
              <c:numCache>
                <c:formatCode>General</c:formatCode>
                <c:ptCount val="6"/>
                <c:pt idx="0">
                  <c:v>78.5</c:v>
                </c:pt>
                <c:pt idx="1">
                  <c:v>61.28</c:v>
                </c:pt>
                <c:pt idx="2">
                  <c:v>71</c:v>
                </c:pt>
                <c:pt idx="3">
                  <c:v>59.7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2E-4FC2-B3D0-BB0C539F1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02240"/>
        <c:axId val="221403776"/>
      </c:barChart>
      <c:catAx>
        <c:axId val="221402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03776"/>
        <c:crosses val="autoZero"/>
        <c:auto val="1"/>
        <c:lblAlgn val="ctr"/>
        <c:lblOffset val="100"/>
        <c:noMultiLvlLbl val="0"/>
      </c:catAx>
      <c:valAx>
        <c:axId val="2214037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022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Биология-11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Лист1!$C$46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2AE-4FC8-8426-EB1CE7AA4A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82AE-4FC8-8426-EB1CE7AA4A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82AE-4FC8-8426-EB1CE7AA4A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Лист1!$D$46:$I$46</c:f>
              <c:numCache>
                <c:formatCode>General</c:formatCode>
                <c:ptCount val="6"/>
                <c:pt idx="0">
                  <c:v>54.8</c:v>
                </c:pt>
                <c:pt idx="1">
                  <c:v>57.11</c:v>
                </c:pt>
                <c:pt idx="2">
                  <c:v>47.5</c:v>
                </c:pt>
                <c:pt idx="3">
                  <c:v>50.11</c:v>
                </c:pt>
                <c:pt idx="4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E-4FC8-8426-EB1CE7AA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21568"/>
        <c:axId val="221423104"/>
      </c:barChart>
      <c:catAx>
        <c:axId val="221421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23104"/>
        <c:crosses val="autoZero"/>
        <c:auto val="1"/>
        <c:lblAlgn val="ctr"/>
        <c:lblOffset val="100"/>
        <c:noMultiLvlLbl val="0"/>
      </c:catAx>
      <c:valAx>
        <c:axId val="2214231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21568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Информатика-11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Лист1!$C$47</c:f>
              <c:strCache>
                <c:ptCount val="1"/>
                <c:pt idx="0">
                  <c:v>Информатика и ИКТ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A56-4DDA-A878-684490AEFEB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A56-4DDA-A878-684490AEFE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A56-4DDA-A878-684490AEFE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Лист1!$D$47:$I$47</c:f>
              <c:numCache>
                <c:formatCode>General</c:formatCode>
                <c:ptCount val="6"/>
                <c:pt idx="0">
                  <c:v>50</c:v>
                </c:pt>
                <c:pt idx="1">
                  <c:v>61.08</c:v>
                </c:pt>
                <c:pt idx="2">
                  <c:v>52</c:v>
                </c:pt>
                <c:pt idx="3">
                  <c:v>61.26</c:v>
                </c:pt>
                <c:pt idx="4">
                  <c:v>58.5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56-4DDA-A878-684490AEF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645440"/>
        <c:axId val="221655424"/>
      </c:barChart>
      <c:catAx>
        <c:axId val="22164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655424"/>
        <c:crosses val="autoZero"/>
        <c:auto val="1"/>
        <c:lblAlgn val="ctr"/>
        <c:lblOffset val="100"/>
        <c:noMultiLvlLbl val="0"/>
      </c:catAx>
      <c:valAx>
        <c:axId val="221655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6454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50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93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6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5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6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2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7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6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3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6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088758"/>
              </p:ext>
            </p:extLst>
          </p:nvPr>
        </p:nvGraphicFramePr>
        <p:xfrm>
          <a:off x="827584" y="915686"/>
          <a:ext cx="7668000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1115616" y="260648"/>
            <a:ext cx="6912768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ГИА-11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648" y="53732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03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120326"/>
              </p:ext>
            </p:extLst>
          </p:nvPr>
        </p:nvGraphicFramePr>
        <p:xfrm>
          <a:off x="107504" y="188640"/>
          <a:ext cx="792088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445488"/>
              </p:ext>
            </p:extLst>
          </p:nvPr>
        </p:nvGraphicFramePr>
        <p:xfrm>
          <a:off x="3275856" y="3284984"/>
          <a:ext cx="5112568" cy="3156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68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DAB381F-6478-4FD0-A214-52EA27ABD01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3528" y="908720"/>
          <a:ext cx="8442937" cy="53393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35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585">
                  <a:extLst>
                    <a:ext uri="{9D8B030D-6E8A-4147-A177-3AD203B41FA5}">
                      <a16:colId xmlns:a16="http://schemas.microsoft.com/office/drawing/2014/main" val="1103637470"/>
                    </a:ext>
                  </a:extLst>
                </a:gridCol>
                <a:gridCol w="904335">
                  <a:extLst>
                    <a:ext uri="{9D8B030D-6E8A-4147-A177-3AD203B41FA5}">
                      <a16:colId xmlns:a16="http://schemas.microsoft.com/office/drawing/2014/main" val="2319049896"/>
                    </a:ext>
                  </a:extLst>
                </a:gridCol>
                <a:gridCol w="78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5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920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предмет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средний балл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2015-2016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2016-2017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2017-2018</a:t>
                      </a:r>
                      <a:endParaRPr lang="ru-RU" sz="2000" b="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2018-2019</a:t>
                      </a:r>
                      <a:endParaRPr lang="ru-RU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ОУ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 район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Обществознание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3,3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3,44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География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3,67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Биология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3,2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3,71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3,56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Английский язык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3,79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4,11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 и ИКТ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4,0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4,1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3,98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3,5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2,97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3,75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Физика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3,3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3,2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3,59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3,68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3,3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Химия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4,67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4,26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4,04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4,0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4,15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4,6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5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Литература</a:t>
                      </a:r>
                      <a:endParaRPr lang="ru-RU" sz="2000" b="1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-</a:t>
                      </a:r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</a:t>
                      </a: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i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386BD55-43D1-445D-8661-767731211478}"/>
              </a:ext>
            </a:extLst>
          </p:cNvPr>
          <p:cNvSpPr/>
          <p:nvPr/>
        </p:nvSpPr>
        <p:spPr>
          <a:xfrm>
            <a:off x="2699792" y="260647"/>
            <a:ext cx="37444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Результаты ОГЭ по выбор</a:t>
            </a:r>
            <a:r>
              <a:rPr lang="ru-RU" sz="2400" dirty="0"/>
              <a:t>у</a:t>
            </a:r>
          </a:p>
          <a:p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177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50364"/>
              </p:ext>
            </p:extLst>
          </p:nvPr>
        </p:nvGraphicFramePr>
        <p:xfrm>
          <a:off x="395534" y="1196752"/>
          <a:ext cx="8280920" cy="5112569"/>
        </p:xfrm>
        <a:graphic>
          <a:graphicData uri="http://schemas.openxmlformats.org/drawingml/2006/table">
            <a:tbl>
              <a:tblPr firstRow="1" firstCol="1" bandRow="1"/>
              <a:tblGrid>
                <a:gridCol w="183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1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793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effectLst/>
                          <a:latin typeface="Times New Roman"/>
                          <a:ea typeface="Times New Roman"/>
                        </a:rPr>
                        <a:t>предмет</a:t>
                      </a:r>
                      <a:endParaRPr lang="ru-RU" sz="20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0" dirty="0">
                          <a:effectLst/>
                          <a:latin typeface="Times New Roman"/>
                          <a:ea typeface="Times New Roman"/>
                        </a:rPr>
                        <a:t>Средний балл</a:t>
                      </a:r>
                      <a:endParaRPr lang="ru-RU" sz="20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Times New Roman"/>
                          <a:ea typeface="Times New Roman"/>
                        </a:rPr>
                        <a:t>2016-2017</a:t>
                      </a:r>
                      <a:endParaRPr lang="ru-RU" sz="1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effectLst/>
                          <a:latin typeface="Times New Roman"/>
                          <a:ea typeface="Times New Roman"/>
                        </a:rPr>
                        <a:t>2017-2018</a:t>
                      </a:r>
                      <a:endParaRPr lang="ru-RU" sz="1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ОУ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район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ОУ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район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ОУ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  <a:latin typeface="Times New Roman"/>
                          <a:ea typeface="Times New Roman"/>
                        </a:rPr>
                        <a:t>СБ район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Обществознание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49,46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58,41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География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68,79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Биология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57,11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50,11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Английский язык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68,61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Информатика и ИКТ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>
                          <a:effectLst/>
                          <a:latin typeface="Times New Roman"/>
                          <a:ea typeface="Times New Roman"/>
                        </a:rPr>
                        <a:t>История</a:t>
                      </a:r>
                      <a:endParaRPr lang="ru-RU" sz="18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51,25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57,79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52,68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46,67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50,75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53,99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0" i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8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78,5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61,28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42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Литература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57,21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64,79</a:t>
                      </a:r>
                    </a:p>
                    <a:p>
                      <a:endParaRPr lang="ru-RU" sz="1600" b="0" i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effectLst/>
                          <a:latin typeface="Times New Roman"/>
                          <a:ea typeface="Times New Roman"/>
                        </a:rPr>
                        <a:t>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79712" y="384339"/>
            <a:ext cx="511155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ЕГЭ по выбору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2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718472"/>
              </p:ext>
            </p:extLst>
          </p:nvPr>
        </p:nvGraphicFramePr>
        <p:xfrm>
          <a:off x="539552" y="188640"/>
          <a:ext cx="3744416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998894"/>
              </p:ext>
            </p:extLst>
          </p:nvPr>
        </p:nvGraphicFramePr>
        <p:xfrm>
          <a:off x="5076056" y="268146"/>
          <a:ext cx="3816424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727684"/>
              </p:ext>
            </p:extLst>
          </p:nvPr>
        </p:nvGraphicFramePr>
        <p:xfrm>
          <a:off x="1907704" y="3522687"/>
          <a:ext cx="51480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478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137098"/>
              </p:ext>
            </p:extLst>
          </p:nvPr>
        </p:nvGraphicFramePr>
        <p:xfrm>
          <a:off x="179512" y="260648"/>
          <a:ext cx="4320480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24971"/>
              </p:ext>
            </p:extLst>
          </p:nvPr>
        </p:nvGraphicFramePr>
        <p:xfrm>
          <a:off x="4572000" y="2606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523382"/>
              </p:ext>
            </p:extLst>
          </p:nvPr>
        </p:nvGraphicFramePr>
        <p:xfrm>
          <a:off x="2411760" y="3645024"/>
          <a:ext cx="4176464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769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480427"/>
              </p:ext>
            </p:extLst>
          </p:nvPr>
        </p:nvGraphicFramePr>
        <p:xfrm>
          <a:off x="323528" y="260648"/>
          <a:ext cx="374441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395468"/>
              </p:ext>
            </p:extLst>
          </p:nvPr>
        </p:nvGraphicFramePr>
        <p:xfrm>
          <a:off x="2123728" y="3212976"/>
          <a:ext cx="507605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BDBFFD57-0838-4815-A073-B0D2E621BD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64103"/>
              </p:ext>
            </p:extLst>
          </p:nvPr>
        </p:nvGraphicFramePr>
        <p:xfrm>
          <a:off x="4697009" y="260648"/>
          <a:ext cx="410445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1777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207</Words>
  <Application>Microsoft Office PowerPoint</Application>
  <PresentationFormat>Экран (4:3)</PresentationFormat>
  <Paragraphs>171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25</cp:revision>
  <cp:lastPrinted>2019-08-26T10:03:46Z</cp:lastPrinted>
  <dcterms:created xsi:type="dcterms:W3CDTF">2019-04-09T10:25:12Z</dcterms:created>
  <dcterms:modified xsi:type="dcterms:W3CDTF">2019-09-05T13:38:14Z</dcterms:modified>
</cp:coreProperties>
</file>